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1" r:id="rId2"/>
    <p:sldId id="259" r:id="rId3"/>
    <p:sldId id="262" r:id="rId4"/>
    <p:sldId id="256" r:id="rId5"/>
    <p:sldId id="258" r:id="rId6"/>
    <p:sldId id="257" r:id="rId7"/>
    <p:sldId id="263" r:id="rId8"/>
    <p:sldId id="267" r:id="rId9"/>
    <p:sldId id="260" r:id="rId10"/>
    <p:sldId id="268" r:id="rId11"/>
    <p:sldId id="264" r:id="rId12"/>
    <p:sldId id="266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72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Reiner\gewerkschaft\igm\bildung\kurs_alterssicherung\material\altersarmut\grundsicherung_im_alter_2003_2013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Reiner\gewerkschaft\igm\bildung\kurs_alterssicherung\material\altersarmut\rentenanpassungen_bilanz_projektion2030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E:\Reiner\gewerkschaft\igm\bildung\kurs_alterssicherung\material\altersarmut\bip_preise_loehne_renten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E:\Reiner\gewerkschaft\igm\bildung\kurs_alterssicherung\standardrentenniveau_57_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38100"/>
          </c:spPr>
          <c:marker>
            <c:spPr>
              <a:ln w="38100"/>
            </c:spPr>
          </c:marker>
          <c:cat>
            <c:numRef>
              <c:f>'22151-0001'!$K$34:$K$44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'22151-0001'!$L$34:$L$44</c:f>
              <c:numCache>
                <c:formatCode>General</c:formatCode>
                <c:ptCount val="11"/>
                <c:pt idx="0">
                  <c:v>181097</c:v>
                </c:pt>
                <c:pt idx="1">
                  <c:v>232897</c:v>
                </c:pt>
                <c:pt idx="2">
                  <c:v>287440</c:v>
                </c:pt>
                <c:pt idx="3">
                  <c:v>307703</c:v>
                </c:pt>
                <c:pt idx="4">
                  <c:v>340234</c:v>
                </c:pt>
                <c:pt idx="5">
                  <c:v>357724</c:v>
                </c:pt>
                <c:pt idx="6">
                  <c:v>364027</c:v>
                </c:pt>
                <c:pt idx="7">
                  <c:v>384565</c:v>
                </c:pt>
                <c:pt idx="8">
                  <c:v>407820</c:v>
                </c:pt>
                <c:pt idx="9">
                  <c:v>435010</c:v>
                </c:pt>
                <c:pt idx="10">
                  <c:v>462892</c:v>
                </c:pt>
              </c:numCache>
            </c:numRef>
          </c:val>
          <c:smooth val="0"/>
        </c:ser>
        <c:ser>
          <c:idx val="1"/>
          <c:order val="1"/>
          <c:spPr>
            <a:ln w="38100"/>
          </c:spPr>
          <c:marker>
            <c:spPr>
              <a:ln w="38100"/>
            </c:spPr>
          </c:marker>
          <c:cat>
            <c:numRef>
              <c:f>'22151-0001'!$K$34:$K$44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'22151-0001'!$M$34:$M$44</c:f>
              <c:numCache>
                <c:formatCode>General</c:formatCode>
                <c:ptCount val="11"/>
                <c:pt idx="0">
                  <c:v>257734</c:v>
                </c:pt>
                <c:pt idx="1">
                  <c:v>293137</c:v>
                </c:pt>
                <c:pt idx="2">
                  <c:v>342855</c:v>
                </c:pt>
                <c:pt idx="3">
                  <c:v>364535</c:v>
                </c:pt>
                <c:pt idx="4">
                  <c:v>392368</c:v>
                </c:pt>
                <c:pt idx="5">
                  <c:v>409958</c:v>
                </c:pt>
                <c:pt idx="6">
                  <c:v>399837</c:v>
                </c:pt>
                <c:pt idx="7">
                  <c:v>412081</c:v>
                </c:pt>
                <c:pt idx="8">
                  <c:v>436210</c:v>
                </c:pt>
                <c:pt idx="9">
                  <c:v>464836</c:v>
                </c:pt>
                <c:pt idx="10">
                  <c:v>499295</c:v>
                </c:pt>
              </c:numCache>
            </c:numRef>
          </c:val>
          <c:smooth val="0"/>
        </c:ser>
        <c:ser>
          <c:idx val="2"/>
          <c:order val="2"/>
          <c:spPr>
            <a:ln w="38100"/>
          </c:spPr>
          <c:marker>
            <c:spPr>
              <a:ln w="38100"/>
            </c:spPr>
          </c:marker>
          <c:cat>
            <c:numRef>
              <c:f>'22151-0001'!$K$34:$K$44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'22151-0001'!$N$34:$N$44</c:f>
              <c:numCache>
                <c:formatCode>General</c:formatCode>
                <c:ptCount val="11"/>
                <c:pt idx="0">
                  <c:v>438831</c:v>
                </c:pt>
                <c:pt idx="1">
                  <c:v>526034</c:v>
                </c:pt>
                <c:pt idx="2">
                  <c:v>630295</c:v>
                </c:pt>
                <c:pt idx="3">
                  <c:v>672238</c:v>
                </c:pt>
                <c:pt idx="4">
                  <c:v>732602</c:v>
                </c:pt>
                <c:pt idx="5">
                  <c:v>767682</c:v>
                </c:pt>
                <c:pt idx="6">
                  <c:v>763864</c:v>
                </c:pt>
                <c:pt idx="7">
                  <c:v>796646</c:v>
                </c:pt>
                <c:pt idx="8">
                  <c:v>844030</c:v>
                </c:pt>
                <c:pt idx="9">
                  <c:v>899846</c:v>
                </c:pt>
                <c:pt idx="10">
                  <c:v>962187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392832"/>
        <c:axId val="33726464"/>
      </c:lineChart>
      <c:catAx>
        <c:axId val="9039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de-DE"/>
          </a:p>
        </c:txPr>
        <c:crossAx val="33726464"/>
        <c:crosses val="autoZero"/>
        <c:auto val="1"/>
        <c:lblAlgn val="ctr"/>
        <c:lblOffset val="100"/>
        <c:noMultiLvlLbl val="0"/>
      </c:catAx>
      <c:valAx>
        <c:axId val="33726464"/>
        <c:scaling>
          <c:orientation val="minMax"/>
          <c:max val="1000000"/>
        </c:scaling>
        <c:delete val="0"/>
        <c:axPos val="l"/>
        <c:majorGridlines/>
        <c:min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de-DE"/>
          </a:p>
        </c:txPr>
        <c:crossAx val="90392832"/>
        <c:crosses val="autoZero"/>
        <c:crossBetween val="between"/>
        <c:minorUnit val="1000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711855864253563E-2"/>
          <c:y val="2.8796228523628092E-2"/>
          <c:w val="0.92894917728201831"/>
          <c:h val="0.87942271120202331"/>
        </c:manualLayout>
      </c:layout>
      <c:lineChart>
        <c:grouping val="standard"/>
        <c:varyColors val="0"/>
        <c:ser>
          <c:idx val="0"/>
          <c:order val="0"/>
          <c:spPr>
            <a:ln w="38100"/>
          </c:spPr>
          <c:marker>
            <c:symbol val="diamond"/>
            <c:size val="3"/>
            <c:spPr>
              <a:ln w="38100"/>
            </c:spPr>
          </c:marker>
          <c:cat>
            <c:numRef>
              <c:f>Tabelle1!$Y$6:$Y$77</c:f>
              <c:numCache>
                <c:formatCode>General</c:formatCode>
                <c:ptCount val="72"/>
                <c:pt idx="0">
                  <c:v>1959</c:v>
                </c:pt>
                <c:pt idx="1">
                  <c:v>1960</c:v>
                </c:pt>
                <c:pt idx="2">
                  <c:v>1961</c:v>
                </c:pt>
                <c:pt idx="3">
                  <c:v>1962</c:v>
                </c:pt>
                <c:pt idx="4">
                  <c:v>1963</c:v>
                </c:pt>
                <c:pt idx="5">
                  <c:v>1964</c:v>
                </c:pt>
                <c:pt idx="6">
                  <c:v>1965</c:v>
                </c:pt>
                <c:pt idx="7">
                  <c:v>1966</c:v>
                </c:pt>
                <c:pt idx="8">
                  <c:v>1967</c:v>
                </c:pt>
                <c:pt idx="9">
                  <c:v>1968</c:v>
                </c:pt>
                <c:pt idx="10">
                  <c:v>1969</c:v>
                </c:pt>
                <c:pt idx="11">
                  <c:v>1970</c:v>
                </c:pt>
                <c:pt idx="12">
                  <c:v>1971</c:v>
                </c:pt>
                <c:pt idx="13">
                  <c:v>1972</c:v>
                </c:pt>
                <c:pt idx="14">
                  <c:v>1973</c:v>
                </c:pt>
                <c:pt idx="15">
                  <c:v>1974</c:v>
                </c:pt>
                <c:pt idx="16">
                  <c:v>1975</c:v>
                </c:pt>
                <c:pt idx="17">
                  <c:v>1976</c:v>
                </c:pt>
                <c:pt idx="18">
                  <c:v>1977</c:v>
                </c:pt>
                <c:pt idx="19">
                  <c:v>1978</c:v>
                </c:pt>
                <c:pt idx="20">
                  <c:v>1979</c:v>
                </c:pt>
                <c:pt idx="21">
                  <c:v>1980</c:v>
                </c:pt>
                <c:pt idx="22">
                  <c:v>1981</c:v>
                </c:pt>
                <c:pt idx="23">
                  <c:v>1982</c:v>
                </c:pt>
                <c:pt idx="24">
                  <c:v>1983</c:v>
                </c:pt>
                <c:pt idx="25">
                  <c:v>1984</c:v>
                </c:pt>
                <c:pt idx="26">
                  <c:v>1985</c:v>
                </c:pt>
                <c:pt idx="27">
                  <c:v>1986</c:v>
                </c:pt>
                <c:pt idx="28">
                  <c:v>1987</c:v>
                </c:pt>
                <c:pt idx="29">
                  <c:v>1988</c:v>
                </c:pt>
                <c:pt idx="30">
                  <c:v>1989</c:v>
                </c:pt>
                <c:pt idx="31">
                  <c:v>1990</c:v>
                </c:pt>
                <c:pt idx="32">
                  <c:v>1991</c:v>
                </c:pt>
                <c:pt idx="33">
                  <c:v>1992</c:v>
                </c:pt>
                <c:pt idx="34">
                  <c:v>1993</c:v>
                </c:pt>
                <c:pt idx="35">
                  <c:v>1994</c:v>
                </c:pt>
                <c:pt idx="36">
                  <c:v>1995</c:v>
                </c:pt>
                <c:pt idx="37">
                  <c:v>1996</c:v>
                </c:pt>
                <c:pt idx="38">
                  <c:v>1997</c:v>
                </c:pt>
                <c:pt idx="39">
                  <c:v>1998</c:v>
                </c:pt>
                <c:pt idx="40">
                  <c:v>1999</c:v>
                </c:pt>
                <c:pt idx="41">
                  <c:v>2000</c:v>
                </c:pt>
                <c:pt idx="42">
                  <c:v>2001</c:v>
                </c:pt>
                <c:pt idx="43">
                  <c:v>2002</c:v>
                </c:pt>
                <c:pt idx="44">
                  <c:v>2003</c:v>
                </c:pt>
                <c:pt idx="45">
                  <c:v>2004</c:v>
                </c:pt>
                <c:pt idx="46">
                  <c:v>2005</c:v>
                </c:pt>
                <c:pt idx="47">
                  <c:v>2006</c:v>
                </c:pt>
                <c:pt idx="48">
                  <c:v>2007</c:v>
                </c:pt>
                <c:pt idx="49">
                  <c:v>2008</c:v>
                </c:pt>
                <c:pt idx="50">
                  <c:v>2009</c:v>
                </c:pt>
                <c:pt idx="51">
                  <c:v>2010</c:v>
                </c:pt>
                <c:pt idx="52">
                  <c:v>2011</c:v>
                </c:pt>
                <c:pt idx="53">
                  <c:v>2012</c:v>
                </c:pt>
                <c:pt idx="54">
                  <c:v>2013</c:v>
                </c:pt>
                <c:pt idx="55">
                  <c:v>2014</c:v>
                </c:pt>
                <c:pt idx="56">
                  <c:v>2015</c:v>
                </c:pt>
                <c:pt idx="57">
                  <c:v>2016</c:v>
                </c:pt>
                <c:pt idx="58">
                  <c:v>2017</c:v>
                </c:pt>
                <c:pt idx="59">
                  <c:v>2018</c:v>
                </c:pt>
                <c:pt idx="60">
                  <c:v>2019</c:v>
                </c:pt>
                <c:pt idx="61">
                  <c:v>2020</c:v>
                </c:pt>
                <c:pt idx="62">
                  <c:v>2021</c:v>
                </c:pt>
                <c:pt idx="63">
                  <c:v>2022</c:v>
                </c:pt>
                <c:pt idx="64">
                  <c:v>2023</c:v>
                </c:pt>
                <c:pt idx="65">
                  <c:v>2024</c:v>
                </c:pt>
                <c:pt idx="66">
                  <c:v>2025</c:v>
                </c:pt>
                <c:pt idx="67" formatCode="0_ ;[Red]\-0\ ">
                  <c:v>2026</c:v>
                </c:pt>
                <c:pt idx="68" formatCode="0_ ;[Red]\-0\ ">
                  <c:v>2027</c:v>
                </c:pt>
                <c:pt idx="69" formatCode="0_ ;[Red]\-0\ ">
                  <c:v>2028</c:v>
                </c:pt>
                <c:pt idx="70" formatCode="0_ ;[Red]\-0\ ">
                  <c:v>2029</c:v>
                </c:pt>
                <c:pt idx="71" formatCode="0_ ;[Red]\-0\ ">
                  <c:v>2030</c:v>
                </c:pt>
              </c:numCache>
            </c:numRef>
          </c:cat>
          <c:val>
            <c:numRef>
              <c:f>Tabelle1!$AD$6:$AD$77</c:f>
              <c:numCache>
                <c:formatCode>0.0</c:formatCode>
                <c:ptCount val="72"/>
                <c:pt idx="0">
                  <c:v>100</c:v>
                </c:pt>
                <c:pt idx="1">
                  <c:v>104.33326767776245</c:v>
                </c:pt>
                <c:pt idx="2">
                  <c:v>107.50539068566</c:v>
                </c:pt>
                <c:pt idx="3">
                  <c:v>109.75270804078076</c:v>
                </c:pt>
                <c:pt idx="4">
                  <c:v>113.62181875446467</c:v>
                </c:pt>
                <c:pt idx="5">
                  <c:v>120.12781697511313</c:v>
                </c:pt>
                <c:pt idx="6">
                  <c:v>127.29545890233803</c:v>
                </c:pt>
                <c:pt idx="7">
                  <c:v>133.14755842305593</c:v>
                </c:pt>
                <c:pt idx="8">
                  <c:v>141.25674174548172</c:v>
                </c:pt>
                <c:pt idx="9">
                  <c:v>150.4863879243774</c:v>
                </c:pt>
                <c:pt idx="10">
                  <c:v>159.92224327553794</c:v>
                </c:pt>
                <c:pt idx="11">
                  <c:v>164.40532211071493</c:v>
                </c:pt>
                <c:pt idx="12">
                  <c:v>164.81149261383911</c:v>
                </c:pt>
                <c:pt idx="13">
                  <c:v>172.7020693838418</c:v>
                </c:pt>
                <c:pt idx="14">
                  <c:v>179.67275928142379</c:v>
                </c:pt>
                <c:pt idx="15">
                  <c:v>186.74278747634662</c:v>
                </c:pt>
                <c:pt idx="16">
                  <c:v>195.89390698349646</c:v>
                </c:pt>
                <c:pt idx="17">
                  <c:v>208.57768513350703</c:v>
                </c:pt>
                <c:pt idx="18">
                  <c:v>220.96286481754791</c:v>
                </c:pt>
                <c:pt idx="19">
                  <c:v>215.11182322580601</c:v>
                </c:pt>
                <c:pt idx="20">
                  <c:v>216.0629135630212</c:v>
                </c:pt>
                <c:pt idx="21">
                  <c:v>213.11213022149286</c:v>
                </c:pt>
                <c:pt idx="22">
                  <c:v>208.42262124351379</c:v>
                </c:pt>
                <c:pt idx="23">
                  <c:v>209.43255508516881</c:v>
                </c:pt>
                <c:pt idx="24">
                  <c:v>214.07534841667933</c:v>
                </c:pt>
                <c:pt idx="25">
                  <c:v>216.14482009847325</c:v>
                </c:pt>
                <c:pt idx="26">
                  <c:v>218.11420074598553</c:v>
                </c:pt>
                <c:pt idx="27">
                  <c:v>224.73166373046874</c:v>
                </c:pt>
                <c:pt idx="28">
                  <c:v>232.68974259573721</c:v>
                </c:pt>
                <c:pt idx="29">
                  <c:v>236.66479201501858</c:v>
                </c:pt>
                <c:pt idx="30">
                  <c:v>237.17137164377223</c:v>
                </c:pt>
                <c:pt idx="31">
                  <c:v>238.09511603186871</c:v>
                </c:pt>
                <c:pt idx="32">
                  <c:v>239.60552334233617</c:v>
                </c:pt>
                <c:pt idx="33">
                  <c:v>234.58856178001449</c:v>
                </c:pt>
                <c:pt idx="34">
                  <c:v>234.31912621901139</c:v>
                </c:pt>
                <c:pt idx="35">
                  <c:v>235.916393609734</c:v>
                </c:pt>
                <c:pt idx="36">
                  <c:v>233.10979803144497</c:v>
                </c:pt>
                <c:pt idx="37">
                  <c:v>231.96090794750489</c:v>
                </c:pt>
                <c:pt idx="38">
                  <c:v>233.36130535296786</c:v>
                </c:pt>
                <c:pt idx="39">
                  <c:v>232.2743980740471</c:v>
                </c:pt>
                <c:pt idx="40">
                  <c:v>234.00623820284258</c:v>
                </c:pt>
                <c:pt idx="41">
                  <c:v>232.06848938491683</c:v>
                </c:pt>
                <c:pt idx="42">
                  <c:v>231.90919546202073</c:v>
                </c:pt>
                <c:pt idx="43">
                  <c:v>233.60129568526958</c:v>
                </c:pt>
                <c:pt idx="44">
                  <c:v>233.62441765851369</c:v>
                </c:pt>
                <c:pt idx="45">
                  <c:v>229.78697517312253</c:v>
                </c:pt>
                <c:pt idx="46">
                  <c:v>226.2796407416273</c:v>
                </c:pt>
                <c:pt idx="47">
                  <c:v>222.76003223235608</c:v>
                </c:pt>
                <c:pt idx="48">
                  <c:v>218.92760157029406</c:v>
                </c:pt>
                <c:pt idx="49">
                  <c:v>215.66384603679944</c:v>
                </c:pt>
                <c:pt idx="50">
                  <c:v>220.15684282923274</c:v>
                </c:pt>
                <c:pt idx="51">
                  <c:v>217.76146669558133</c:v>
                </c:pt>
                <c:pt idx="52">
                  <c:v>215.45733831279276</c:v>
                </c:pt>
                <c:pt idx="53">
                  <c:v>215.81639867465114</c:v>
                </c:pt>
                <c:pt idx="54">
                  <c:v>213.05360873593082</c:v>
                </c:pt>
                <c:pt idx="55">
                  <c:v>211.56474985598487</c:v>
                </c:pt>
                <c:pt idx="56">
                  <c:v>210.08629540325111</c:v>
                </c:pt>
                <c:pt idx="57">
                  <c:v>208.61817266962603</c:v>
                </c:pt>
                <c:pt idx="58">
                  <c:v>207.16030945510406</c:v>
                </c:pt>
                <c:pt idx="59">
                  <c:v>205.71263406422685</c:v>
                </c:pt>
                <c:pt idx="60">
                  <c:v>204.27507530255752</c:v>
                </c:pt>
                <c:pt idx="61">
                  <c:v>202.84756247317941</c:v>
                </c:pt>
                <c:pt idx="62">
                  <c:v>201.43002537321922</c:v>
                </c:pt>
                <c:pt idx="63">
                  <c:v>200.02239429039457</c:v>
                </c:pt>
                <c:pt idx="64">
                  <c:v>198.62459999958571</c:v>
                </c:pt>
                <c:pt idx="65">
                  <c:v>197.23657375943114</c:v>
                </c:pt>
                <c:pt idx="66">
                  <c:v>195.85824730894691</c:v>
                </c:pt>
                <c:pt idx="67">
                  <c:v>194.48955286416987</c:v>
                </c:pt>
                <c:pt idx="68">
                  <c:v>193.1304231148238</c:v>
                </c:pt>
                <c:pt idx="69">
                  <c:v>191.78079122100957</c:v>
                </c:pt>
                <c:pt idx="70">
                  <c:v>190.44059080991789</c:v>
                </c:pt>
                <c:pt idx="71">
                  <c:v>189.10975597256513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772672"/>
        <c:axId val="33774592"/>
      </c:lineChart>
      <c:catAx>
        <c:axId val="33772672"/>
        <c:scaling>
          <c:orientation val="minMax"/>
        </c:scaling>
        <c:delete val="0"/>
        <c:axPos val="b"/>
        <c:majorGridlines>
          <c:spPr>
            <a:ln>
              <a:solidFill>
                <a:schemeClr val="accent1"/>
              </a:solidFill>
            </a:ln>
          </c:spPr>
        </c:majorGridlines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/>
            </a:pPr>
            <a:endParaRPr lang="de-DE"/>
          </a:p>
        </c:txPr>
        <c:crossAx val="33774592"/>
        <c:crosses val="autoZero"/>
        <c:auto val="1"/>
        <c:lblAlgn val="ctr"/>
        <c:lblOffset val="100"/>
        <c:noMultiLvlLbl val="0"/>
      </c:catAx>
      <c:valAx>
        <c:axId val="33774592"/>
        <c:scaling>
          <c:orientation val="minMax"/>
          <c:max val="250"/>
          <c:min val="50"/>
        </c:scaling>
        <c:delete val="0"/>
        <c:axPos val="l"/>
        <c:majorGridlines/>
        <c:min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de-DE"/>
          </a:p>
        </c:txPr>
        <c:crossAx val="33772672"/>
        <c:crosses val="autoZero"/>
        <c:crossBetween val="between"/>
        <c:majorUnit val="50"/>
        <c:minorUnit val="25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38100"/>
          </c:spPr>
          <c:marker>
            <c:symbol val="diamond"/>
            <c:size val="3"/>
          </c:marker>
          <c:cat>
            <c:numRef>
              <c:f>Tabelle1!$A$45:$A$67</c:f>
              <c:numCache>
                <c:formatCode>General</c:formatCode>
                <c:ptCount val="23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</c:numCache>
            </c:numRef>
          </c:cat>
          <c:val>
            <c:numRef>
              <c:f>Tabelle1!$E$45:$E$67</c:f>
              <c:numCache>
                <c:formatCode>0.00_ ;[Red]\-0.00\ </c:formatCode>
                <c:ptCount val="23"/>
                <c:pt idx="0">
                  <c:v>5.2</c:v>
                </c:pt>
                <c:pt idx="1">
                  <c:v>6.7</c:v>
                </c:pt>
                <c:pt idx="2">
                  <c:v>5.7</c:v>
                </c:pt>
                <c:pt idx="3">
                  <c:v>8.1999999999999993</c:v>
                </c:pt>
                <c:pt idx="4">
                  <c:v>10</c:v>
                </c:pt>
                <c:pt idx="5">
                  <c:v>10.8</c:v>
                </c:pt>
                <c:pt idx="6">
                  <c:v>12.700000000000001</c:v>
                </c:pt>
                <c:pt idx="7">
                  <c:v>14.4</c:v>
                </c:pt>
                <c:pt idx="8">
                  <c:v>16.3</c:v>
                </c:pt>
                <c:pt idx="9">
                  <c:v>19.5</c:v>
                </c:pt>
                <c:pt idx="10">
                  <c:v>21.3</c:v>
                </c:pt>
                <c:pt idx="11">
                  <c:v>21.3</c:v>
                </c:pt>
                <c:pt idx="12">
                  <c:v>20.6</c:v>
                </c:pt>
                <c:pt idx="13">
                  <c:v>21.3</c:v>
                </c:pt>
                <c:pt idx="14">
                  <c:v>22.2</c:v>
                </c:pt>
                <c:pt idx="15">
                  <c:v>26.099999999999998</c:v>
                </c:pt>
                <c:pt idx="16">
                  <c:v>29.499999999999996</c:v>
                </c:pt>
                <c:pt idx="17">
                  <c:v>30.299999999999997</c:v>
                </c:pt>
                <c:pt idx="18">
                  <c:v>24.699999999999996</c:v>
                </c:pt>
                <c:pt idx="19">
                  <c:v>28.599999999999994</c:v>
                </c:pt>
                <c:pt idx="20">
                  <c:v>32.299999999999997</c:v>
                </c:pt>
                <c:pt idx="21">
                  <c:v>32.9</c:v>
                </c:pt>
                <c:pt idx="22">
                  <c:v>33.1</c:v>
                </c:pt>
              </c:numCache>
            </c:numRef>
          </c:val>
          <c:smooth val="0"/>
        </c:ser>
        <c:ser>
          <c:idx val="1"/>
          <c:order val="1"/>
          <c:spPr>
            <a:ln w="44450"/>
          </c:spPr>
          <c:marker>
            <c:symbol val="square"/>
            <c:size val="3"/>
          </c:marker>
          <c:val>
            <c:numRef>
              <c:f>Tabelle1!$L$45:$L$67</c:f>
              <c:numCache>
                <c:formatCode>0.00_ ;[Red]\-0.00\ </c:formatCode>
                <c:ptCount val="23"/>
                <c:pt idx="0">
                  <c:v>0.66</c:v>
                </c:pt>
                <c:pt idx="1">
                  <c:v>-1.54</c:v>
                </c:pt>
                <c:pt idx="2">
                  <c:v>-1.6600000000000001</c:v>
                </c:pt>
                <c:pt idx="3">
                  <c:v>-0.96</c:v>
                </c:pt>
                <c:pt idx="4">
                  <c:v>-2.17</c:v>
                </c:pt>
                <c:pt idx="5">
                  <c:v>-2.67</c:v>
                </c:pt>
                <c:pt idx="6">
                  <c:v>-2.06</c:v>
                </c:pt>
                <c:pt idx="7">
                  <c:v>-2.5300000000000002</c:v>
                </c:pt>
                <c:pt idx="8">
                  <c:v>-1.7800000000000002</c:v>
                </c:pt>
                <c:pt idx="9">
                  <c:v>-2.62</c:v>
                </c:pt>
                <c:pt idx="10">
                  <c:v>-2.6900000000000004</c:v>
                </c:pt>
                <c:pt idx="11">
                  <c:v>-1.9500000000000002</c:v>
                </c:pt>
                <c:pt idx="12">
                  <c:v>-1.9400000000000002</c:v>
                </c:pt>
                <c:pt idx="13">
                  <c:v>-3.6100000000000003</c:v>
                </c:pt>
                <c:pt idx="14">
                  <c:v>-5.16</c:v>
                </c:pt>
                <c:pt idx="15">
                  <c:v>-6.74</c:v>
                </c:pt>
                <c:pt idx="16">
                  <c:v>-8.5</c:v>
                </c:pt>
                <c:pt idx="17">
                  <c:v>-10.029999999999999</c:v>
                </c:pt>
                <c:pt idx="18">
                  <c:v>-7.9399999999999995</c:v>
                </c:pt>
                <c:pt idx="19">
                  <c:v>-9.0399999999999991</c:v>
                </c:pt>
                <c:pt idx="20">
                  <c:v>-10.119999999999999</c:v>
                </c:pt>
                <c:pt idx="21">
                  <c:v>-9.9499999999999993</c:v>
                </c:pt>
                <c:pt idx="22">
                  <c:v>-11.25</c:v>
                </c:pt>
              </c:numCache>
            </c:numRef>
          </c:val>
          <c:smooth val="0"/>
        </c:ser>
        <c:ser>
          <c:idx val="2"/>
          <c:order val="2"/>
          <c:spPr>
            <a:ln w="38100"/>
          </c:spPr>
          <c:marker>
            <c:symbol val="triangle"/>
            <c:size val="3"/>
          </c:marker>
          <c:val>
            <c:numRef>
              <c:f>Tabelle1!$S$45:$S$67</c:f>
              <c:numCache>
                <c:formatCode>0.00_ ;[Red]\-0.00\ </c:formatCode>
                <c:ptCount val="23"/>
                <c:pt idx="0">
                  <c:v>1.86</c:v>
                </c:pt>
                <c:pt idx="1">
                  <c:v>2.1924304332511451</c:v>
                </c:pt>
                <c:pt idx="2">
                  <c:v>0.61146548066331707</c:v>
                </c:pt>
                <c:pt idx="3">
                  <c:v>-7.7154257086855083E-2</c:v>
                </c:pt>
                <c:pt idx="4">
                  <c:v>1.313219857376251</c:v>
                </c:pt>
                <c:pt idx="5">
                  <c:v>1.8628338315125184</c:v>
                </c:pt>
                <c:pt idx="6">
                  <c:v>1.7197796741496147</c:v>
                </c:pt>
                <c:pt idx="7">
                  <c:v>2.3101547679230579</c:v>
                </c:pt>
                <c:pt idx="8">
                  <c:v>2.8214112350331835</c:v>
                </c:pt>
                <c:pt idx="9">
                  <c:v>2.7813673721777117</c:v>
                </c:pt>
                <c:pt idx="10">
                  <c:v>2.5677060045269422</c:v>
                </c:pt>
                <c:pt idx="11">
                  <c:v>2.5468771284687084</c:v>
                </c:pt>
                <c:pt idx="12">
                  <c:v>2.6067953845994984</c:v>
                </c:pt>
                <c:pt idx="13">
                  <c:v>1.3583863722282219</c:v>
                </c:pt>
                <c:pt idx="14">
                  <c:v>0.29703055667419576</c:v>
                </c:pt>
                <c:pt idx="15">
                  <c:v>-0.28303793178549885</c:v>
                </c:pt>
                <c:pt idx="16">
                  <c:v>-1.033570243442107</c:v>
                </c:pt>
                <c:pt idx="17">
                  <c:v>-1.4132280178069028</c:v>
                </c:pt>
                <c:pt idx="18">
                  <c:v>-2.1217994463783314</c:v>
                </c:pt>
                <c:pt idx="19">
                  <c:v>-1.1304075890387919</c:v>
                </c:pt>
                <c:pt idx="20">
                  <c:v>-0.13079546471307868</c:v>
                </c:pt>
                <c:pt idx="21">
                  <c:v>0.66917338263894655</c:v>
                </c:pt>
                <c:pt idx="22">
                  <c:v>2.3583710070253474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327040"/>
        <c:axId val="42328832"/>
      </c:lineChart>
      <c:catAx>
        <c:axId val="42327040"/>
        <c:scaling>
          <c:orientation val="minMax"/>
        </c:scaling>
        <c:delete val="0"/>
        <c:axPos val="b"/>
        <c:minorGridlines/>
        <c:numFmt formatCode="General" sourceLinked="1"/>
        <c:majorTickMark val="out"/>
        <c:minorTickMark val="none"/>
        <c:tickLblPos val="low"/>
        <c:spPr>
          <a:ln w="31750"/>
        </c:spPr>
        <c:txPr>
          <a:bodyPr rot="-5400000" vert="horz"/>
          <a:lstStyle/>
          <a:p>
            <a:pPr>
              <a:defRPr b="1"/>
            </a:pPr>
            <a:endParaRPr lang="de-DE"/>
          </a:p>
        </c:txPr>
        <c:crossAx val="42328832"/>
        <c:crossesAt val="0"/>
        <c:auto val="1"/>
        <c:lblAlgn val="ctr"/>
        <c:lblOffset val="100"/>
        <c:noMultiLvlLbl val="0"/>
      </c:catAx>
      <c:valAx>
        <c:axId val="42328832"/>
        <c:scaling>
          <c:orientation val="minMax"/>
        </c:scaling>
        <c:delete val="0"/>
        <c:axPos val="l"/>
        <c:majorGridlines/>
        <c:numFmt formatCode="0.00_ ;[Red]\-0.00\ 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de-DE"/>
          </a:p>
        </c:txPr>
        <c:crossAx val="4232704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44450"/>
          </c:spPr>
          <c:marker>
            <c:symbol val="diamond"/>
            <c:size val="3"/>
          </c:marker>
          <c:cat>
            <c:numRef>
              <c:f>Tabelle1!$A$17:$A$61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</c:numCache>
            </c:numRef>
          </c:cat>
          <c:val>
            <c:numRef>
              <c:f>Tabelle1!$L$17:$L$61</c:f>
              <c:numCache>
                <c:formatCode>0.0</c:formatCode>
                <c:ptCount val="45"/>
                <c:pt idx="0">
                  <c:v>55.2</c:v>
                </c:pt>
                <c:pt idx="1">
                  <c:v>52.2</c:v>
                </c:pt>
                <c:pt idx="2">
                  <c:v>55</c:v>
                </c:pt>
                <c:pt idx="3">
                  <c:v>52.9</c:v>
                </c:pt>
                <c:pt idx="4">
                  <c:v>52.8</c:v>
                </c:pt>
                <c:pt idx="5">
                  <c:v>55.2</c:v>
                </c:pt>
                <c:pt idx="6">
                  <c:v>57.8</c:v>
                </c:pt>
                <c:pt idx="7">
                  <c:v>59.8</c:v>
                </c:pt>
                <c:pt idx="8">
                  <c:v>59.5</c:v>
                </c:pt>
                <c:pt idx="9">
                  <c:v>59</c:v>
                </c:pt>
                <c:pt idx="10">
                  <c:v>57.6</c:v>
                </c:pt>
                <c:pt idx="11">
                  <c:v>57.4</c:v>
                </c:pt>
                <c:pt idx="12">
                  <c:v>58.4</c:v>
                </c:pt>
                <c:pt idx="13">
                  <c:v>57.9</c:v>
                </c:pt>
                <c:pt idx="14">
                  <c:v>58.1</c:v>
                </c:pt>
                <c:pt idx="15">
                  <c:v>57.4</c:v>
                </c:pt>
                <c:pt idx="16">
                  <c:v>56.4</c:v>
                </c:pt>
                <c:pt idx="17">
                  <c:v>56.2</c:v>
                </c:pt>
                <c:pt idx="18">
                  <c:v>56.3</c:v>
                </c:pt>
                <c:pt idx="19">
                  <c:v>56.1</c:v>
                </c:pt>
                <c:pt idx="20">
                  <c:v>55</c:v>
                </c:pt>
                <c:pt idx="21">
                  <c:v>53.9</c:v>
                </c:pt>
                <c:pt idx="22">
                  <c:v>53.1</c:v>
                </c:pt>
                <c:pt idx="23">
                  <c:v>53.4</c:v>
                </c:pt>
                <c:pt idx="24">
                  <c:v>54.8</c:v>
                </c:pt>
                <c:pt idx="25">
                  <c:v>53.9</c:v>
                </c:pt>
                <c:pt idx="26">
                  <c:v>53.4</c:v>
                </c:pt>
                <c:pt idx="27">
                  <c:v>54</c:v>
                </c:pt>
                <c:pt idx="28">
                  <c:v>53.6</c:v>
                </c:pt>
                <c:pt idx="29">
                  <c:v>53.3</c:v>
                </c:pt>
                <c:pt idx="30">
                  <c:v>52.9</c:v>
                </c:pt>
                <c:pt idx="31">
                  <c:v>52.6</c:v>
                </c:pt>
                <c:pt idx="32">
                  <c:v>52.9</c:v>
                </c:pt>
                <c:pt idx="33">
                  <c:v>53.3</c:v>
                </c:pt>
                <c:pt idx="34">
                  <c:v>53</c:v>
                </c:pt>
                <c:pt idx="35">
                  <c:v>52.6</c:v>
                </c:pt>
                <c:pt idx="36">
                  <c:v>52.2</c:v>
                </c:pt>
                <c:pt idx="37">
                  <c:v>51.3</c:v>
                </c:pt>
                <c:pt idx="38">
                  <c:v>50.5</c:v>
                </c:pt>
                <c:pt idx="39">
                  <c:v>52</c:v>
                </c:pt>
                <c:pt idx="40">
                  <c:v>51.6</c:v>
                </c:pt>
                <c:pt idx="41">
                  <c:v>50.1</c:v>
                </c:pt>
                <c:pt idx="42">
                  <c:v>49.4</c:v>
                </c:pt>
                <c:pt idx="43">
                  <c:v>48.9</c:v>
                </c:pt>
                <c:pt idx="44">
                  <c:v>47.9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614080"/>
        <c:axId val="31615616"/>
      </c:lineChart>
      <c:catAx>
        <c:axId val="316140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400"/>
            </a:pPr>
            <a:endParaRPr lang="de-DE"/>
          </a:p>
        </c:txPr>
        <c:crossAx val="31615616"/>
        <c:crosses val="autoZero"/>
        <c:auto val="1"/>
        <c:lblAlgn val="ctr"/>
        <c:lblOffset val="100"/>
        <c:noMultiLvlLbl val="0"/>
      </c:catAx>
      <c:valAx>
        <c:axId val="31615616"/>
        <c:scaling>
          <c:orientation val="minMax"/>
          <c:min val="35"/>
        </c:scaling>
        <c:delete val="0"/>
        <c:axPos val="l"/>
        <c:majorGridlines/>
        <c:min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1614080"/>
        <c:crosses val="autoZero"/>
        <c:crossBetween val="between"/>
        <c:majorUnit val="5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0.35366</cdr:x>
      <cdr:y>0.17986</cdr:y>
    </cdr:from>
    <cdr:to>
      <cdr:x>0.77955</cdr:x>
      <cdr:y>0.18121</cdr:y>
    </cdr:to>
    <cdr:cxnSp macro="">
      <cdr:nvCxnSpPr>
        <cdr:cNvPr id="3" name="Gerade Verbindung 2"/>
        <cdr:cNvCxnSpPr/>
      </cdr:nvCxnSpPr>
      <cdr:spPr>
        <a:xfrm xmlns:a="http://schemas.openxmlformats.org/drawingml/2006/main" flipH="1">
          <a:off x="3132348" y="900100"/>
          <a:ext cx="3772101" cy="6757"/>
        </a:xfrm>
        <a:prstGeom xmlns:a="http://schemas.openxmlformats.org/drawingml/2006/main" prst="line">
          <a:avLst/>
        </a:prstGeom>
        <a:ln xmlns:a="http://schemas.openxmlformats.org/drawingml/2006/main" w="31750">
          <a:solidFill>
            <a:srgbClr val="C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0.25056</cdr:x>
      <cdr:y>0.28058</cdr:y>
    </cdr:from>
    <cdr:to>
      <cdr:x>0.9913</cdr:x>
      <cdr:y>0.28192</cdr:y>
    </cdr:to>
    <cdr:cxnSp macro="">
      <cdr:nvCxnSpPr>
        <cdr:cNvPr id="6" name="Gerade Verbindung 5"/>
        <cdr:cNvCxnSpPr/>
      </cdr:nvCxnSpPr>
      <cdr:spPr>
        <a:xfrm xmlns:a="http://schemas.openxmlformats.org/drawingml/2006/main" flipH="1">
          <a:off x="2219191" y="1404156"/>
          <a:ext cx="6560723" cy="6706"/>
        </a:xfrm>
        <a:prstGeom xmlns:a="http://schemas.openxmlformats.org/drawingml/2006/main" prst="line">
          <a:avLst/>
        </a:prstGeom>
        <a:ln xmlns:a="http://schemas.openxmlformats.org/drawingml/2006/main" w="31750">
          <a:solidFill>
            <a:srgbClr val="00B05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0.26829</cdr:x>
      <cdr:y>0.23317</cdr:y>
    </cdr:from>
    <cdr:to>
      <cdr:x>0.26858</cdr:x>
      <cdr:y>0.87591</cdr:y>
    </cdr:to>
    <cdr:cxnSp macro="">
      <cdr:nvCxnSpPr>
        <cdr:cNvPr id="10" name="Gerade Verbindung 9"/>
        <cdr:cNvCxnSpPr/>
      </cdr:nvCxnSpPr>
      <cdr:spPr>
        <a:xfrm xmlns:a="http://schemas.openxmlformats.org/drawingml/2006/main">
          <a:off x="2376264" y="1166893"/>
          <a:ext cx="2569" cy="3216628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B05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0.98937</cdr:x>
      <cdr:y>0.23174</cdr:y>
    </cdr:from>
    <cdr:to>
      <cdr:x>0.98966</cdr:x>
      <cdr:y>0.87865</cdr:y>
    </cdr:to>
    <cdr:cxnSp macro="">
      <cdr:nvCxnSpPr>
        <cdr:cNvPr id="11" name="Gerade Verbindung 10"/>
        <cdr:cNvCxnSpPr/>
      </cdr:nvCxnSpPr>
      <cdr:spPr>
        <a:xfrm xmlns:a="http://schemas.openxmlformats.org/drawingml/2006/main" flipH="1">
          <a:off x="8762809" y="1159740"/>
          <a:ext cx="2569" cy="3237498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B05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0.38211</cdr:x>
      <cdr:y>0.13669</cdr:y>
    </cdr:from>
    <cdr:to>
      <cdr:x>0.38211</cdr:x>
      <cdr:y>0.878</cdr:y>
    </cdr:to>
    <cdr:cxnSp macro="">
      <cdr:nvCxnSpPr>
        <cdr:cNvPr id="12" name="Gerade Verbindung 11"/>
        <cdr:cNvCxnSpPr/>
      </cdr:nvCxnSpPr>
      <cdr:spPr>
        <a:xfrm xmlns:a="http://schemas.openxmlformats.org/drawingml/2006/main">
          <a:off x="3384376" y="684076"/>
          <a:ext cx="0" cy="3709927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0.76829</cdr:x>
      <cdr:y>0.13669</cdr:y>
    </cdr:from>
    <cdr:to>
      <cdr:x>0.76829</cdr:x>
      <cdr:y>0.878</cdr:y>
    </cdr:to>
    <cdr:cxnSp macro="">
      <cdr:nvCxnSpPr>
        <cdr:cNvPr id="13" name="Gerade Verbindung 12"/>
        <cdr:cNvCxnSpPr/>
      </cdr:nvCxnSpPr>
      <cdr:spPr>
        <a:xfrm xmlns:a="http://schemas.openxmlformats.org/drawingml/2006/main">
          <a:off x="6804756" y="684076"/>
          <a:ext cx="0" cy="3709927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0.27642</cdr:x>
      <cdr:y>0.35971</cdr:y>
    </cdr:from>
    <cdr:to>
      <cdr:x>0.64206</cdr:x>
      <cdr:y>0.40288</cdr:y>
    </cdr:to>
    <cdr:sp macro="" textlink="">
      <cdr:nvSpPr>
        <cdr:cNvPr id="8" name="Textfeld 1"/>
        <cdr:cNvSpPr txBox="1"/>
      </cdr:nvSpPr>
      <cdr:spPr>
        <a:xfrm xmlns:a="http://schemas.openxmlformats.org/drawingml/2006/main">
          <a:off x="2448272" y="1800200"/>
          <a:ext cx="3238468" cy="216012"/>
        </a:xfrm>
        <a:prstGeom xmlns:a="http://schemas.openxmlformats.org/drawingml/2006/main" prst="rect">
          <a:avLst/>
        </a:prstGeom>
        <a:solidFill xmlns:a="http://schemas.openxmlformats.org/drawingml/2006/main">
          <a:srgbClr val="FFFFCC"/>
        </a:solidFill>
      </cdr:spPr>
      <cdr:txBody>
        <a:bodyPr xmlns:a="http://schemas.openxmlformats.org/drawingml/2006/main" wrap="square" lIns="36000" tIns="0" rIns="3600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400" b="1" dirty="0">
              <a:solidFill>
                <a:srgbClr val="00B050"/>
              </a:solidFill>
              <a:latin typeface="Calibri"/>
            </a:rPr>
            <a:t>← Rente sinkt auf das Niveau</a:t>
          </a:r>
          <a:r>
            <a:rPr lang="de-DE" sz="1400" b="1" baseline="0" dirty="0">
              <a:solidFill>
                <a:srgbClr val="00B050"/>
              </a:solidFill>
              <a:latin typeface="Calibri"/>
            </a:rPr>
            <a:t> von 1974</a:t>
          </a:r>
          <a:endParaRPr lang="de-DE" sz="1400" b="1" dirty="0">
            <a:solidFill>
              <a:srgbClr val="00B050"/>
            </a:solidFill>
          </a:endParaRPr>
        </a:p>
      </cdr:txBody>
    </cdr:sp>
  </cdr:relSizeAnchor>
  <cdr:relSizeAnchor xmlns:cdr="http://schemas.openxmlformats.org/drawingml/2006/chartDrawing">
    <cdr:from>
      <cdr:x>0.10569</cdr:x>
      <cdr:y>0.28777</cdr:y>
    </cdr:from>
    <cdr:to>
      <cdr:x>0.20388</cdr:x>
      <cdr:y>0.39568</cdr:y>
    </cdr:to>
    <cdr:sp macro="" textlink="">
      <cdr:nvSpPr>
        <cdr:cNvPr id="9" name="Textfeld 1"/>
        <cdr:cNvSpPr txBox="1"/>
      </cdr:nvSpPr>
      <cdr:spPr>
        <a:xfrm xmlns:a="http://schemas.openxmlformats.org/drawingml/2006/main">
          <a:off x="936104" y="1440160"/>
          <a:ext cx="869616" cy="540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36000" tIns="0" rIns="36000" b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1800" b="1" dirty="0">
              <a:solidFill>
                <a:srgbClr val="0070C0"/>
              </a:solidFill>
            </a:rPr>
            <a:t>Reale Renten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0.07756</cdr:x>
      <cdr:y>0.07813</cdr:y>
    </cdr:from>
    <cdr:to>
      <cdr:x>0.69907</cdr:x>
      <cdr:y>0.16146</cdr:y>
    </cdr:to>
    <cdr:sp macro="" textlink="">
      <cdr:nvSpPr>
        <cdr:cNvPr id="4" name="Textfeld 3"/>
        <cdr:cNvSpPr txBox="1"/>
      </cdr:nvSpPr>
      <cdr:spPr>
        <a:xfrm xmlns:a="http://schemas.openxmlformats.org/drawingml/2006/main">
          <a:off x="714375" y="285750"/>
          <a:ext cx="5724525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e-DE" sz="1100"/>
        </a:p>
      </cdr:txBody>
    </cdr:sp>
  </cdr:relSizeAnchor>
  <cdr:relSizeAnchor xmlns:cdr="http://schemas.openxmlformats.org/drawingml/2006/chartDrawing">
    <cdr:from>
      <cdr:x>0.09292</cdr:x>
      <cdr:y>0.02804</cdr:y>
    </cdr:from>
    <cdr:to>
      <cdr:x>0.74226</cdr:x>
      <cdr:y>0.15038</cdr:y>
    </cdr:to>
    <cdr:sp macro="" textlink="">
      <cdr:nvSpPr>
        <cdr:cNvPr id="5" name="Textfeld 4"/>
        <cdr:cNvSpPr txBox="1"/>
      </cdr:nvSpPr>
      <cdr:spPr>
        <a:xfrm xmlns:a="http://schemas.openxmlformats.org/drawingml/2006/main">
          <a:off x="804753" y="134271"/>
          <a:ext cx="5623705" cy="585809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/>
        </a:solidFill>
      </cdr:spPr>
      <cdr:txBody>
        <a:bodyPr xmlns:a="http://schemas.openxmlformats.org/drawingml/2006/main" vertOverflow="clip" wrap="square" lIns="36000" tIns="0" rIns="36000" bIns="0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800" b="1" dirty="0">
              <a:effectLst/>
              <a:latin typeface="+mn-lt"/>
              <a:ea typeface="+mn-ea"/>
              <a:cs typeface="+mn-cs"/>
            </a:rPr>
            <a:t>Veränderung des preisbereinigten </a:t>
          </a:r>
          <a:r>
            <a:rPr lang="de-DE" sz="1800" b="1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rPr>
            <a:t>Bruttoinlandsprodukts</a:t>
          </a:r>
          <a:r>
            <a:rPr lang="de-DE" sz="1800" b="1" dirty="0">
              <a:effectLst/>
              <a:latin typeface="+mn-lt"/>
              <a:ea typeface="+mn-ea"/>
              <a:cs typeface="+mn-cs"/>
            </a:rPr>
            <a:t>, der </a:t>
          </a:r>
          <a:r>
            <a:rPr lang="de-DE" sz="1800" b="1" dirty="0">
              <a:solidFill>
                <a:srgbClr val="00B050"/>
              </a:solidFill>
              <a:effectLst/>
              <a:latin typeface="+mn-lt"/>
              <a:ea typeface="+mn-ea"/>
              <a:cs typeface="+mn-cs"/>
            </a:rPr>
            <a:t>Löhne </a:t>
          </a:r>
          <a:r>
            <a:rPr lang="de-DE" sz="1800" b="1" dirty="0">
              <a:effectLst/>
              <a:latin typeface="+mn-lt"/>
              <a:ea typeface="+mn-ea"/>
              <a:cs typeface="+mn-cs"/>
            </a:rPr>
            <a:t>und der </a:t>
          </a:r>
          <a:r>
            <a:rPr lang="de-DE" sz="1800" b="1" dirty="0">
              <a:solidFill>
                <a:srgbClr val="C00000"/>
              </a:solidFill>
              <a:effectLst/>
              <a:latin typeface="+mn-lt"/>
              <a:ea typeface="+mn-ea"/>
              <a:cs typeface="+mn-cs"/>
            </a:rPr>
            <a:t>Renten</a:t>
          </a:r>
          <a:r>
            <a:rPr lang="de-DE" sz="1800" b="1" dirty="0">
              <a:effectLst/>
              <a:latin typeface="+mn-lt"/>
              <a:ea typeface="+mn-ea"/>
              <a:cs typeface="+mn-cs"/>
            </a:rPr>
            <a:t> 1991 bis 2013 </a:t>
          </a:r>
          <a:r>
            <a:rPr lang="de-DE" sz="1800" b="1" dirty="0" smtClean="0">
              <a:effectLst/>
              <a:latin typeface="+mn-lt"/>
              <a:ea typeface="+mn-ea"/>
              <a:cs typeface="+mn-cs"/>
            </a:rPr>
            <a:t>(in Prozent)</a:t>
          </a:r>
          <a:endParaRPr lang="de-DE" sz="1800" dirty="0">
            <a:effectLst/>
            <a:latin typeface="+mn-lt"/>
            <a:ea typeface="+mn-ea"/>
            <a:cs typeface="+mn-cs"/>
          </a:endParaRPr>
        </a:p>
        <a:p xmlns:a="http://schemas.openxmlformats.org/drawingml/2006/main">
          <a:endParaRPr lang="de-DE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0.07867</cdr:x>
      <cdr:y>0.01559</cdr:y>
    </cdr:from>
    <cdr:to>
      <cdr:x>0.96959</cdr:x>
      <cdr:y>0.08134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69899" y="41379"/>
          <a:ext cx="5321301" cy="174522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/>
        </a:solidFill>
      </cdr:spPr>
      <cdr:txBody>
        <a:bodyPr xmlns:a="http://schemas.openxmlformats.org/drawingml/2006/main" vertOverflow="clip" wrap="square" lIns="0" tIns="0" rIns="0" bIns="0" rtlCol="0"/>
        <a:lstStyle xmlns:a="http://schemas.openxmlformats.org/drawingml/2006/main"/>
        <a:p xmlns:a="http://schemas.openxmlformats.org/drawingml/2006/main">
          <a:r>
            <a:rPr lang="de-DE" sz="1600" b="1" dirty="0"/>
            <a:t>Nettorentenniveau  von 1970 bis 2014 - Standardrente in % vom Durchschnittseinkommen</a:t>
          </a:r>
        </a:p>
      </cdr:txBody>
    </cdr:sp>
  </cdr:relSizeAnchor>
  <cdr:relSizeAnchor xmlns:cdr="http://schemas.openxmlformats.org/drawingml/2006/chartDrawing">
    <cdr:from>
      <cdr:x>0.06592</cdr:x>
      <cdr:y>0.62679</cdr:y>
    </cdr:from>
    <cdr:to>
      <cdr:x>0.97916</cdr:x>
      <cdr:y>0.62919</cdr:y>
    </cdr:to>
    <cdr:cxnSp macro="">
      <cdr:nvCxnSpPr>
        <cdr:cNvPr id="5" name="Gerade Verbindung 4"/>
        <cdr:cNvCxnSpPr/>
      </cdr:nvCxnSpPr>
      <cdr:spPr>
        <a:xfrm xmlns:a="http://schemas.openxmlformats.org/drawingml/2006/main">
          <a:off x="393700" y="1663700"/>
          <a:ext cx="5454650" cy="6351"/>
        </a:xfrm>
        <a:prstGeom xmlns:a="http://schemas.openxmlformats.org/drawingml/2006/main" prst="line">
          <a:avLst/>
        </a:prstGeom>
        <a:ln xmlns:a="http://schemas.openxmlformats.org/drawingml/2006/main" w="31750">
          <a:solidFill>
            <a:schemeClr val="tx1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0.66727</cdr:x>
      <cdr:y>0.60941</cdr:y>
    </cdr:from>
    <cdr:to>
      <cdr:x>0.93132</cdr:x>
      <cdr:y>0.66879</cdr:y>
    </cdr:to>
    <cdr:sp macro="" textlink="">
      <cdr:nvSpPr>
        <cdr:cNvPr id="6" name="Textfeld 5"/>
        <cdr:cNvSpPr txBox="1"/>
      </cdr:nvSpPr>
      <cdr:spPr>
        <a:xfrm xmlns:a="http://schemas.openxmlformats.org/drawingml/2006/main">
          <a:off x="3985506" y="1617556"/>
          <a:ext cx="1577094" cy="15761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</cdr:spPr>
      <cdr:txBody>
        <a:bodyPr xmlns:a="http://schemas.openxmlformats.org/drawingml/2006/main" vertOverflow="clip" wrap="square" lIns="36000" tIns="0" rIns="36000" bIns="0" rtlCol="0"/>
        <a:lstStyle xmlns:a="http://schemas.openxmlformats.org/drawingml/2006/main"/>
        <a:p xmlns:a="http://schemas.openxmlformats.org/drawingml/2006/main">
          <a:r>
            <a:rPr lang="de-DE" sz="1400" b="1" dirty="0"/>
            <a:t>Gesetzliches</a:t>
          </a:r>
          <a:r>
            <a:rPr lang="de-DE" sz="1400" b="1" baseline="0" dirty="0"/>
            <a:t> Ziel</a:t>
          </a:r>
          <a:r>
            <a:rPr lang="de-DE" sz="1400" b="1" dirty="0"/>
            <a:t> 2030: 43%</a:t>
          </a:r>
        </a:p>
      </cdr:txBody>
    </cdr:sp>
  </cdr:relSizeAnchor>
  <cdr:relSizeAnchor xmlns:cdr="http://schemas.openxmlformats.org/drawingml/2006/chartDrawing">
    <cdr:from>
      <cdr:x>0.06804</cdr:x>
      <cdr:y>0.31579</cdr:y>
    </cdr:from>
    <cdr:to>
      <cdr:x>0.97491</cdr:x>
      <cdr:y>0.31818</cdr:y>
    </cdr:to>
    <cdr:cxnSp macro="">
      <cdr:nvCxnSpPr>
        <cdr:cNvPr id="8" name="Gerade Verbindung 7"/>
        <cdr:cNvCxnSpPr/>
      </cdr:nvCxnSpPr>
      <cdr:spPr>
        <a:xfrm xmlns:a="http://schemas.openxmlformats.org/drawingml/2006/main" flipV="1">
          <a:off x="406400" y="838200"/>
          <a:ext cx="5416550" cy="6350"/>
        </a:xfrm>
        <a:prstGeom xmlns:a="http://schemas.openxmlformats.org/drawingml/2006/main" prst="line">
          <a:avLst/>
        </a:prstGeom>
        <a:ln xmlns:a="http://schemas.openxmlformats.org/drawingml/2006/main" w="31750">
          <a:solidFill>
            <a:srgbClr val="C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0.66766</cdr:x>
      <cdr:y>0.28469</cdr:y>
    </cdr:from>
    <cdr:to>
      <cdr:x>0.94939</cdr:x>
      <cdr:y>0.33732</cdr:y>
    </cdr:to>
    <cdr:sp macro="" textlink="">
      <cdr:nvSpPr>
        <cdr:cNvPr id="9" name="Textfeld 8"/>
        <cdr:cNvSpPr txBox="1"/>
      </cdr:nvSpPr>
      <cdr:spPr>
        <a:xfrm xmlns:a="http://schemas.openxmlformats.org/drawingml/2006/main">
          <a:off x="3987800" y="755650"/>
          <a:ext cx="1682750" cy="139700"/>
        </a:xfrm>
        <a:prstGeom xmlns:a="http://schemas.openxmlformats.org/drawingml/2006/main" prst="rect">
          <a:avLst/>
        </a:prstGeom>
        <a:solidFill xmlns:a="http://schemas.openxmlformats.org/drawingml/2006/main">
          <a:srgbClr val="FF9999"/>
        </a:solidFill>
      </cdr:spPr>
      <cdr:txBody>
        <a:bodyPr xmlns:a="http://schemas.openxmlformats.org/drawingml/2006/main" vertOverflow="clip" wrap="square" lIns="36000" tIns="0" rIns="36000" bIns="0" rtlCol="0"/>
        <a:lstStyle xmlns:a="http://schemas.openxmlformats.org/drawingml/2006/main"/>
        <a:p xmlns:a="http://schemas.openxmlformats.org/drawingml/2006/main">
          <a:r>
            <a:rPr lang="de-DE" sz="1400" b="1" dirty="0"/>
            <a:t>Unser Ziel: mindestens 55%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BA450-5C0B-4CF7-99C0-7DEE118E851D}" type="datetimeFigureOut">
              <a:rPr lang="de-DE" smtClean="0"/>
              <a:t>05.12.2014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AB237-3793-4F38-B4DE-F22C77C1A9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775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36DD4C32-9BDE-4C31-82B4-81BB4C8CBA48}" type="slidenum">
              <a:rPr lang="de-DE" sz="1200" smtClean="0"/>
              <a:pPr eaLnBrk="1" hangingPunct="1">
                <a:defRPr/>
              </a:pPr>
              <a:t>1</a:t>
            </a:fld>
            <a:endParaRPr lang="de-DE" sz="12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326657C8-6AC5-4EF7-BB91-CBB626CADC88}" type="slidenum">
              <a:rPr lang="de-DE" sz="1200" smtClean="0"/>
              <a:pPr eaLnBrk="1" hangingPunct="1">
                <a:defRPr/>
              </a:pPr>
              <a:t>3</a:t>
            </a:fld>
            <a:endParaRPr lang="de-DE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F5AC-6E6A-4606-95F7-24F9C064C6A2}" type="datetimeFigureOut">
              <a:rPr lang="de-DE" smtClean="0"/>
              <a:t>05.12.2014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F7AE-AB13-47FF-878A-6E10DD6A61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837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F5AC-6E6A-4606-95F7-24F9C064C6A2}" type="datetimeFigureOut">
              <a:rPr lang="de-DE" smtClean="0"/>
              <a:t>05.12.2014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F7AE-AB13-47FF-878A-6E10DD6A61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027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F5AC-6E6A-4606-95F7-24F9C064C6A2}" type="datetimeFigureOut">
              <a:rPr lang="de-DE" smtClean="0"/>
              <a:t>05.12.2014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F7AE-AB13-47FF-878A-6E10DD6A61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52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F5AC-6E6A-4606-95F7-24F9C064C6A2}" type="datetimeFigureOut">
              <a:rPr lang="de-DE" smtClean="0"/>
              <a:t>05.12.2014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F7AE-AB13-47FF-878A-6E10DD6A61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076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F5AC-6E6A-4606-95F7-24F9C064C6A2}" type="datetimeFigureOut">
              <a:rPr lang="de-DE" smtClean="0"/>
              <a:t>05.12.2014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F7AE-AB13-47FF-878A-6E10DD6A61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7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F5AC-6E6A-4606-95F7-24F9C064C6A2}" type="datetimeFigureOut">
              <a:rPr lang="de-DE" smtClean="0"/>
              <a:t>05.12.2014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F7AE-AB13-47FF-878A-6E10DD6A61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83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F5AC-6E6A-4606-95F7-24F9C064C6A2}" type="datetimeFigureOut">
              <a:rPr lang="de-DE" smtClean="0"/>
              <a:t>05.12.2014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F7AE-AB13-47FF-878A-6E10DD6A61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26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F5AC-6E6A-4606-95F7-24F9C064C6A2}" type="datetimeFigureOut">
              <a:rPr lang="de-DE" smtClean="0"/>
              <a:t>05.12.2014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F7AE-AB13-47FF-878A-6E10DD6A61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4557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F5AC-6E6A-4606-95F7-24F9C064C6A2}" type="datetimeFigureOut">
              <a:rPr lang="de-DE" smtClean="0"/>
              <a:t>05.12.2014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F7AE-AB13-47FF-878A-6E10DD6A61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717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F5AC-6E6A-4606-95F7-24F9C064C6A2}" type="datetimeFigureOut">
              <a:rPr lang="de-DE" smtClean="0"/>
              <a:t>05.12.2014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F7AE-AB13-47FF-878A-6E10DD6A61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884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F5AC-6E6A-4606-95F7-24F9C064C6A2}" type="datetimeFigureOut">
              <a:rPr lang="de-DE" smtClean="0"/>
              <a:t>05.12.2014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F7AE-AB13-47FF-878A-6E10DD6A61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746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BF5AC-6E6A-4606-95F7-24F9C064C6A2}" type="datetimeFigureOut">
              <a:rPr lang="de-DE" smtClean="0"/>
              <a:t>05.12.2014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BF7AE-AB13-47FF-878A-6E10DD6A61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4440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nioenaufstand.de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31775" y="16764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/>
          </a:p>
        </p:txBody>
      </p:sp>
      <p:pic>
        <p:nvPicPr>
          <p:cNvPr id="205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7" b="199"/>
          <a:stretch/>
        </p:blipFill>
        <p:spPr bwMode="auto">
          <a:xfrm>
            <a:off x="2123728" y="546584"/>
            <a:ext cx="6804756" cy="5051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5" name="Rechteck 1"/>
          <p:cNvSpPr>
            <a:spLocks noChangeArrowheads="1"/>
          </p:cNvSpPr>
          <p:nvPr/>
        </p:nvSpPr>
        <p:spPr bwMode="auto">
          <a:xfrm>
            <a:off x="107504" y="3537012"/>
            <a:ext cx="5915471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4400" b="1" dirty="0">
                <a:solidFill>
                  <a:srgbClr val="C00000"/>
                </a:solidFill>
                <a:latin typeface="Arial" charset="0"/>
              </a:rPr>
              <a:t>Für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4400" b="1" dirty="0">
                <a:solidFill>
                  <a:srgbClr val="C00000"/>
                </a:solidFill>
                <a:latin typeface="Arial" charset="0"/>
              </a:rPr>
              <a:t>einen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4400" b="1" dirty="0">
                <a:solidFill>
                  <a:srgbClr val="C00000"/>
                </a:solidFill>
                <a:latin typeface="Arial" charset="0"/>
              </a:rPr>
              <a:t>Neuen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4400" b="1" dirty="0">
                <a:solidFill>
                  <a:srgbClr val="C00000"/>
                </a:solidFill>
                <a:latin typeface="Arial" charset="0"/>
              </a:rPr>
              <a:t>Generationenvertrag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" y="147750"/>
            <a:ext cx="1082401" cy="1111138"/>
          </a:xfrm>
          <a:prstGeom prst="rect">
            <a:avLst/>
          </a:prstGeom>
        </p:spPr>
      </p:pic>
      <p:sp>
        <p:nvSpPr>
          <p:cNvPr id="7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7344308" y="6561348"/>
            <a:ext cx="1784436" cy="296652"/>
          </a:xfrm>
        </p:spPr>
        <p:txBody>
          <a:bodyPr/>
          <a:lstStyle/>
          <a:p>
            <a:r>
              <a:rPr lang="de-DE" dirty="0" err="1" smtClean="0"/>
              <a:t>Igm_ki</a:t>
            </a:r>
            <a:r>
              <a:rPr lang="de-DE" dirty="0" smtClean="0"/>
              <a:t>/nms_dv_141204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858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" y="147750"/>
            <a:ext cx="1082401" cy="1111138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1511660" y="296652"/>
            <a:ext cx="745282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de-DE" sz="3200" b="1" dirty="0" smtClean="0"/>
              <a:t>Heilmittel private Vorsorge?</a:t>
            </a:r>
          </a:p>
          <a:p>
            <a:pPr algn="ctr">
              <a:lnSpc>
                <a:spcPts val="3300"/>
              </a:lnSpc>
            </a:pPr>
            <a:r>
              <a:rPr lang="de-DE" sz="3200" b="1" dirty="0" smtClean="0"/>
              <a:t>Der Betrug platzt – die Politiker sehen weg</a:t>
            </a:r>
            <a:endParaRPr lang="de-DE" sz="32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248146" y="1556792"/>
            <a:ext cx="873271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800" b="1" dirty="0" smtClean="0"/>
              <a:t>Privatversicherungen in der Krise</a:t>
            </a:r>
          </a:p>
          <a:p>
            <a:pPr>
              <a:spcAft>
                <a:spcPts val="1200"/>
              </a:spcAft>
            </a:pPr>
            <a:r>
              <a:rPr lang="de-DE" sz="2800" b="1" dirty="0" smtClean="0">
                <a:solidFill>
                  <a:srgbClr val="0070C0"/>
                </a:solidFill>
              </a:rPr>
              <a:t>- Die Zahl der </a:t>
            </a:r>
            <a:r>
              <a:rPr lang="de-DE" sz="2800" b="1" dirty="0" smtClean="0">
                <a:solidFill>
                  <a:srgbClr val="0070C0"/>
                </a:solidFill>
              </a:rPr>
              <a:t>Riester-Verträge sinkt </a:t>
            </a:r>
            <a:endParaRPr lang="de-DE" sz="2800" b="1" dirty="0" smtClean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de-DE" sz="2800" b="1" dirty="0" smtClean="0">
                <a:solidFill>
                  <a:srgbClr val="0070C0"/>
                </a:solidFill>
              </a:rPr>
              <a:t>- Immer mehr Verträge werden ruhend </a:t>
            </a:r>
            <a:r>
              <a:rPr lang="de-DE" sz="2800" b="1" dirty="0" smtClean="0">
                <a:solidFill>
                  <a:srgbClr val="0070C0"/>
                </a:solidFill>
              </a:rPr>
              <a:t>gestellt</a:t>
            </a:r>
            <a:endParaRPr lang="de-DE" sz="2800" b="1" dirty="0" smtClean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endParaRPr lang="de-DE" sz="1200" b="1" dirty="0" smtClean="0"/>
          </a:p>
          <a:p>
            <a:pPr>
              <a:spcAft>
                <a:spcPts val="1200"/>
              </a:spcAft>
            </a:pPr>
            <a:r>
              <a:rPr lang="de-DE" sz="2800" b="1" dirty="0" smtClean="0"/>
              <a:t>Versicherungsbranche fordert von der Politik zu </a:t>
            </a:r>
            <a:r>
              <a:rPr lang="de-DE" sz="2800" b="1" dirty="0" smtClean="0"/>
              <a:t>handeln</a:t>
            </a:r>
            <a:r>
              <a:rPr lang="de-DE" sz="2800" b="1" dirty="0" smtClean="0"/>
              <a:t>:</a:t>
            </a:r>
          </a:p>
          <a:p>
            <a:pPr>
              <a:spcAft>
                <a:spcPts val="1200"/>
              </a:spcAft>
            </a:pPr>
            <a:r>
              <a:rPr lang="de-DE" sz="2800" b="1" dirty="0" smtClean="0">
                <a:solidFill>
                  <a:srgbClr val="00B050"/>
                </a:solidFill>
              </a:rPr>
              <a:t>-</a:t>
            </a:r>
            <a:r>
              <a:rPr lang="de-DE" sz="2800" b="1" dirty="0" smtClean="0"/>
              <a:t> </a:t>
            </a:r>
            <a:r>
              <a:rPr lang="de-DE" sz="2800" b="1" dirty="0" smtClean="0">
                <a:solidFill>
                  <a:srgbClr val="00B050"/>
                </a:solidFill>
              </a:rPr>
              <a:t>Staatliche Subventionen zu erhöhen</a:t>
            </a:r>
          </a:p>
          <a:p>
            <a:pPr>
              <a:spcAft>
                <a:spcPts val="1200"/>
              </a:spcAft>
            </a:pPr>
            <a:r>
              <a:rPr lang="de-DE" sz="2800" b="1" dirty="0" smtClean="0">
                <a:solidFill>
                  <a:srgbClr val="00B050"/>
                </a:solidFill>
              </a:rPr>
              <a:t>- Auslandsinvestments zu ermöglichen</a:t>
            </a:r>
          </a:p>
          <a:p>
            <a:pPr>
              <a:spcAft>
                <a:spcPts val="1200"/>
              </a:spcAft>
            </a:pPr>
            <a:r>
              <a:rPr lang="de-DE" sz="2800" b="1" dirty="0" smtClean="0">
                <a:solidFill>
                  <a:srgbClr val="00B050"/>
                </a:solidFill>
              </a:rPr>
              <a:t>- Für Versicherungsinvestments in staatliche Infrastruktur die Bedingungen zu verbessern (garantierte Rendite: 7%)</a:t>
            </a:r>
            <a:endParaRPr lang="de-DE" sz="2800" b="1" dirty="0">
              <a:solidFill>
                <a:srgbClr val="00B050"/>
              </a:solidFill>
            </a:endParaRPr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7344308" y="6561348"/>
            <a:ext cx="1784436" cy="296652"/>
          </a:xfrm>
        </p:spPr>
        <p:txBody>
          <a:bodyPr/>
          <a:lstStyle/>
          <a:p>
            <a:r>
              <a:rPr lang="de-DE" dirty="0" err="1" smtClean="0"/>
              <a:t>Igm_ki</a:t>
            </a:r>
            <a:r>
              <a:rPr lang="de-DE" dirty="0" smtClean="0"/>
              <a:t>/nms_dv_141204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25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" y="147750"/>
            <a:ext cx="1082401" cy="1111138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1439652" y="511002"/>
            <a:ext cx="7452828" cy="518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de-DE" sz="3200" b="1" dirty="0" smtClean="0"/>
              <a:t>Klare und einfache Gegenkonzepte</a:t>
            </a:r>
            <a:endParaRPr lang="de-DE" sz="3200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248146" y="1556792"/>
            <a:ext cx="8732713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800" b="1" dirty="0" smtClean="0"/>
              <a:t>Die IG Metall fordert</a:t>
            </a:r>
          </a:p>
          <a:p>
            <a:pPr>
              <a:spcAft>
                <a:spcPts val="1200"/>
              </a:spcAft>
            </a:pPr>
            <a:r>
              <a:rPr lang="de-DE" sz="2800" b="1" dirty="0" smtClean="0">
                <a:solidFill>
                  <a:srgbClr val="C00000"/>
                </a:solidFill>
              </a:rPr>
              <a:t>Einen „Neuen Generationenvertrag</a:t>
            </a:r>
            <a:r>
              <a:rPr lang="de-DE" sz="2800" b="1" dirty="0" smtClean="0">
                <a:solidFill>
                  <a:srgbClr val="C00000"/>
                </a:solidFill>
              </a:rPr>
              <a:t>“, </a:t>
            </a:r>
            <a:r>
              <a:rPr lang="de-DE" sz="2800" b="1" dirty="0" smtClean="0">
                <a:solidFill>
                  <a:srgbClr val="C00000"/>
                </a:solidFill>
              </a:rPr>
              <a:t>in dem die umlagefinanzierte Rente den Lebensstandard im Alter sichert und dafür eine bessere finanzielle Grundlage geschaffen wird.</a:t>
            </a:r>
          </a:p>
          <a:p>
            <a:pPr>
              <a:spcAft>
                <a:spcPts val="600"/>
              </a:spcAft>
            </a:pPr>
            <a:r>
              <a:rPr lang="de-DE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(Noch) nicht Beschlusslage:</a:t>
            </a:r>
            <a:endParaRPr lang="de-DE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de-DE" sz="2800" b="1" dirty="0" smtClean="0">
                <a:solidFill>
                  <a:srgbClr val="00B050"/>
                </a:solidFill>
              </a:rPr>
              <a:t>Darüber hinaus müssen Riester- und Rürup-Renten abgewickelt werden und die angesparten Beiträge in Anwartschaften der gesetzlichen Versicherung umgewandelt werden.</a:t>
            </a:r>
            <a:endParaRPr lang="de-DE" sz="2800" b="1" dirty="0">
              <a:solidFill>
                <a:srgbClr val="00B050"/>
              </a:solidFill>
            </a:endParaRPr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7344308" y="6561348"/>
            <a:ext cx="1784436" cy="296652"/>
          </a:xfrm>
        </p:spPr>
        <p:txBody>
          <a:bodyPr/>
          <a:lstStyle/>
          <a:p>
            <a:r>
              <a:rPr lang="de-DE" dirty="0" err="1" smtClean="0"/>
              <a:t>Igm_ki</a:t>
            </a:r>
            <a:r>
              <a:rPr lang="de-DE" dirty="0" smtClean="0"/>
              <a:t>/nms_dv_141204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114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2099014" y="1404370"/>
            <a:ext cx="7017903" cy="1050427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r>
              <a:rPr lang="de-DE" sz="6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wird nicht gewählt!“</a:t>
            </a:r>
          </a:p>
        </p:txBody>
      </p:sp>
      <p:sp>
        <p:nvSpPr>
          <p:cNvPr id="6" name="Rechteck 5"/>
          <p:cNvSpPr/>
          <p:nvPr/>
        </p:nvSpPr>
        <p:spPr>
          <a:xfrm>
            <a:off x="2099014" y="443622"/>
            <a:ext cx="7037139" cy="1050427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r>
              <a:rPr lang="de-DE" sz="6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„Wer Rentner quält,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86" y="443622"/>
            <a:ext cx="1619383" cy="1763241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84362" y="281248"/>
            <a:ext cx="8989882" cy="2211811"/>
          </a:xfrm>
          <a:prstGeom prst="rect">
            <a:avLst/>
          </a:prstGeom>
          <a:solidFill>
            <a:srgbClr val="FFFF00">
              <a:alpha val="1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154118" y="2775893"/>
            <a:ext cx="8989882" cy="2974030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de-DE" sz="4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Politiker, die nichts gegen die systematische Altersverarmung unternehmen, </a:t>
            </a:r>
          </a:p>
          <a:p>
            <a:pPr algn="ctr"/>
            <a:r>
              <a:rPr lang="de-DE" sz="4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sind für uns nicht wählbar!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84932" y="6041425"/>
            <a:ext cx="8312562" cy="530386"/>
          </a:xfrm>
          <a:prstGeom prst="rect">
            <a:avLst/>
          </a:prstGeom>
          <a:noFill/>
        </p:spPr>
        <p:txBody>
          <a:bodyPr wrap="square" lIns="80147" tIns="40074" rIns="80147" bIns="40074" rtlCol="0">
            <a:spAutoFit/>
          </a:bodyPr>
          <a:lstStyle/>
          <a:p>
            <a:pPr algn="ctr"/>
            <a:r>
              <a:rPr lang="de-DE" sz="2800" b="1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www.seniorenaufstand.de</a:t>
            </a:r>
            <a:endParaRPr lang="de-DE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7344308" y="6561348"/>
            <a:ext cx="1784436" cy="296652"/>
          </a:xfrm>
        </p:spPr>
        <p:txBody>
          <a:bodyPr/>
          <a:lstStyle/>
          <a:p>
            <a:r>
              <a:rPr lang="de-DE" dirty="0" err="1" smtClean="0"/>
              <a:t>Igm_ki</a:t>
            </a:r>
            <a:r>
              <a:rPr lang="de-DE" dirty="0" smtClean="0"/>
              <a:t>/nms_dv_141204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534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" y="1295260"/>
            <a:ext cx="8655643" cy="3166698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" y="147750"/>
            <a:ext cx="1082401" cy="1111138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19" y="4496770"/>
            <a:ext cx="4798133" cy="2251125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450" y="4534870"/>
            <a:ext cx="3762968" cy="463683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09"/>
          <a:stretch/>
        </p:blipFill>
        <p:spPr>
          <a:xfrm>
            <a:off x="4175956" y="5085184"/>
            <a:ext cx="4787964" cy="44503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26"/>
          <a:stretch/>
        </p:blipFill>
        <p:spPr>
          <a:xfrm>
            <a:off x="3856625" y="5622679"/>
            <a:ext cx="5107295" cy="436748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1655676" y="219524"/>
            <a:ext cx="723174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/>
              <a:t>Straßenbilder,</a:t>
            </a:r>
            <a:r>
              <a:rPr lang="de-DE" sz="3000" b="1" dirty="0" smtClean="0"/>
              <a:t> </a:t>
            </a:r>
          </a:p>
          <a:p>
            <a:pPr algn="ctr"/>
            <a:r>
              <a:rPr lang="de-DE" sz="3000" b="1" dirty="0" smtClean="0"/>
              <a:t>an die wir uns gewöhnen müssen?</a:t>
            </a:r>
            <a:endParaRPr lang="de-DE" sz="3000" b="1" dirty="0"/>
          </a:p>
        </p:txBody>
      </p:sp>
      <p:sp>
        <p:nvSpPr>
          <p:cNvPr id="10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7344308" y="6561348"/>
            <a:ext cx="1784436" cy="296652"/>
          </a:xfrm>
        </p:spPr>
        <p:txBody>
          <a:bodyPr/>
          <a:lstStyle/>
          <a:p>
            <a:r>
              <a:rPr lang="de-DE" dirty="0" err="1" smtClean="0"/>
              <a:t>Igm_ki</a:t>
            </a:r>
            <a:r>
              <a:rPr lang="de-DE" dirty="0" smtClean="0"/>
              <a:t>/nms_dv_141204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711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2538197"/>
              </p:ext>
            </p:extLst>
          </p:nvPr>
        </p:nvGraphicFramePr>
        <p:xfrm>
          <a:off x="208471" y="1268760"/>
          <a:ext cx="7056784" cy="5328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7117794" y="1340768"/>
            <a:ext cx="187220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accent3">
                    <a:lumMod val="75000"/>
                  </a:schemeClr>
                </a:solidFill>
              </a:rPr>
              <a:t>Insgesamt</a:t>
            </a:r>
          </a:p>
          <a:p>
            <a:endParaRPr lang="de-DE" sz="1600" b="1" dirty="0" smtClean="0"/>
          </a:p>
          <a:p>
            <a:endParaRPr lang="de-DE" sz="1600" b="1" dirty="0" smtClean="0"/>
          </a:p>
          <a:p>
            <a:r>
              <a:rPr lang="de-DE" sz="1600" b="1" dirty="0" smtClean="0"/>
              <a:t>Empfänger von</a:t>
            </a:r>
          </a:p>
          <a:p>
            <a:r>
              <a:rPr lang="de-DE" sz="1600" b="1" dirty="0" smtClean="0"/>
              <a:t>Grundsicherung</a:t>
            </a:r>
          </a:p>
          <a:p>
            <a:r>
              <a:rPr lang="de-DE" sz="1600" b="1" dirty="0"/>
              <a:t>i</a:t>
            </a:r>
            <a:r>
              <a:rPr lang="de-DE" sz="1600" b="1" dirty="0" smtClean="0"/>
              <a:t>m Alter und bei</a:t>
            </a:r>
          </a:p>
          <a:p>
            <a:r>
              <a:rPr lang="de-DE" sz="1600" b="1" dirty="0" smtClean="0"/>
              <a:t>Erwerbsminderung</a:t>
            </a:r>
          </a:p>
          <a:p>
            <a:endParaRPr lang="de-DE" sz="1600" b="1" dirty="0"/>
          </a:p>
          <a:p>
            <a:endParaRPr lang="de-DE" sz="1600" b="1" dirty="0" smtClean="0"/>
          </a:p>
          <a:p>
            <a:r>
              <a:rPr lang="de-DE" sz="1600" b="1" dirty="0" smtClean="0">
                <a:solidFill>
                  <a:srgbClr val="C00000"/>
                </a:solidFill>
              </a:rPr>
              <a:t>über 65</a:t>
            </a:r>
          </a:p>
          <a:p>
            <a:endParaRPr lang="de-DE" sz="800" b="1" dirty="0"/>
          </a:p>
          <a:p>
            <a:r>
              <a:rPr lang="de-DE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Erwerbsgemindert</a:t>
            </a:r>
          </a:p>
          <a:p>
            <a:r>
              <a:rPr lang="de-DE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unter 65</a:t>
            </a:r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sz="1200" dirty="0" smtClean="0"/>
              <a:t>       </a:t>
            </a:r>
            <a:r>
              <a:rPr lang="de-DE" sz="1200" dirty="0" smtClean="0"/>
              <a:t>Zahlen: </a:t>
            </a:r>
            <a:r>
              <a:rPr lang="de-DE" sz="1200" dirty="0" err="1" smtClean="0"/>
              <a:t>destatis</a:t>
            </a:r>
            <a:r>
              <a:rPr lang="de-DE" sz="1200" dirty="0" smtClean="0"/>
              <a:t>, 2014</a:t>
            </a:r>
            <a:endParaRPr lang="de-DE" sz="1200" dirty="0"/>
          </a:p>
        </p:txBody>
      </p:sp>
      <p:sp>
        <p:nvSpPr>
          <p:cNvPr id="3" name="Textfeld 2"/>
          <p:cNvSpPr txBox="1"/>
          <p:nvPr/>
        </p:nvSpPr>
        <p:spPr>
          <a:xfrm>
            <a:off x="1691680" y="476672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Sprunghafter Anstieg der Altersarmut</a:t>
            </a:r>
            <a:endParaRPr lang="de-DE" sz="32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" y="147750"/>
            <a:ext cx="1082401" cy="1111138"/>
          </a:xfrm>
          <a:prstGeom prst="rect">
            <a:avLst/>
          </a:prstGeom>
        </p:spPr>
      </p:pic>
      <p:sp>
        <p:nvSpPr>
          <p:cNvPr id="8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7344308" y="6561348"/>
            <a:ext cx="1784436" cy="296652"/>
          </a:xfrm>
        </p:spPr>
        <p:txBody>
          <a:bodyPr/>
          <a:lstStyle/>
          <a:p>
            <a:r>
              <a:rPr lang="de-DE" dirty="0" err="1" smtClean="0"/>
              <a:t>Igm_ki</a:t>
            </a:r>
            <a:r>
              <a:rPr lang="de-DE" dirty="0" smtClean="0"/>
              <a:t>/nms_dv_141204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855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43414903"/>
              </p:ext>
            </p:extLst>
          </p:nvPr>
        </p:nvGraphicFramePr>
        <p:xfrm>
          <a:off x="107504" y="1650298"/>
          <a:ext cx="8856984" cy="500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Gerade Verbindung 5"/>
          <p:cNvCxnSpPr/>
          <p:nvPr/>
        </p:nvCxnSpPr>
        <p:spPr>
          <a:xfrm>
            <a:off x="4424561" y="1988840"/>
            <a:ext cx="0" cy="41404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" y="147750"/>
            <a:ext cx="1082401" cy="1111138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1691680" y="296652"/>
            <a:ext cx="7200800" cy="941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de-DE" sz="3200" b="1" dirty="0" smtClean="0"/>
              <a:t>Lebensstandard der </a:t>
            </a:r>
            <a:r>
              <a:rPr lang="de-DE" sz="3200" b="1" dirty="0" err="1" smtClean="0"/>
              <a:t>RentnerInnnen</a:t>
            </a:r>
            <a:r>
              <a:rPr lang="de-DE" sz="3200" b="1" dirty="0" smtClean="0"/>
              <a:t> </a:t>
            </a:r>
          </a:p>
          <a:p>
            <a:pPr algn="ctr">
              <a:lnSpc>
                <a:spcPts val="3300"/>
              </a:lnSpc>
            </a:pPr>
            <a:r>
              <a:rPr lang="de-DE" sz="3200" b="1" dirty="0" smtClean="0"/>
              <a:t>sinkt dramatisch</a:t>
            </a:r>
            <a:endParaRPr lang="de-DE" sz="32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1686533" y="1160748"/>
            <a:ext cx="7205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/>
              <a:t>Rente von 100€ im Jahr 1959, hatte 1991 eine reale Kaufkraft von 240€, </a:t>
            </a:r>
          </a:p>
          <a:p>
            <a:r>
              <a:rPr lang="de-DE" sz="1600" b="1" dirty="0" smtClean="0"/>
              <a:t>Kaufkraft ist 2013 auf 213€ gesunken (Prognose für 2030 : 189€)</a:t>
            </a:r>
            <a:endParaRPr lang="de-DE" sz="1600" b="1" dirty="0"/>
          </a:p>
        </p:txBody>
      </p:sp>
      <p:sp>
        <p:nvSpPr>
          <p:cNvPr id="10" name="Textfeld 1"/>
          <p:cNvSpPr txBox="1"/>
          <p:nvPr/>
        </p:nvSpPr>
        <p:spPr>
          <a:xfrm>
            <a:off x="3527884" y="2744375"/>
            <a:ext cx="3276364" cy="268204"/>
          </a:xfrm>
          <a:prstGeom prst="rect">
            <a:avLst/>
          </a:prstGeom>
          <a:solidFill>
            <a:srgbClr val="FFFFCC"/>
          </a:solidFill>
        </p:spPr>
        <p:txBody>
          <a:bodyPr wrap="square" lIns="3600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b="1" dirty="0">
                <a:solidFill>
                  <a:srgbClr val="C00000"/>
                </a:solidFill>
              </a:rPr>
              <a:t>← Rente auf das Niveau von 1983 gesunken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5357" y="6484135"/>
            <a:ext cx="8660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Quellen: Renten- und Preisveränderungen 59 bis 13: </a:t>
            </a:r>
            <a:r>
              <a:rPr lang="de-DE" sz="1200" dirty="0" err="1" smtClean="0"/>
              <a:t>drv</a:t>
            </a:r>
            <a:r>
              <a:rPr lang="de-DE" sz="1200" dirty="0" smtClean="0"/>
              <a:t>; eigene Prognose bis 2030 – Basis: Trend der letzten 12 Jahre</a:t>
            </a:r>
            <a:endParaRPr lang="de-DE" sz="1200" dirty="0"/>
          </a:p>
        </p:txBody>
      </p:sp>
      <p:sp>
        <p:nvSpPr>
          <p:cNvPr id="11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7344308" y="6561348"/>
            <a:ext cx="1784436" cy="296652"/>
          </a:xfrm>
        </p:spPr>
        <p:txBody>
          <a:bodyPr/>
          <a:lstStyle/>
          <a:p>
            <a:r>
              <a:rPr lang="de-DE" dirty="0" err="1" smtClean="0"/>
              <a:t>Igm_ki</a:t>
            </a:r>
            <a:r>
              <a:rPr lang="de-DE" dirty="0" smtClean="0"/>
              <a:t>/nms_dv_141204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5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" y="147750"/>
            <a:ext cx="1082401" cy="1111138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231774" y="1736812"/>
            <a:ext cx="8660705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Diese Entwicklung ist nicht überraschend: </a:t>
            </a:r>
          </a:p>
          <a:p>
            <a:pPr algn="ctr"/>
            <a:r>
              <a:rPr lang="de-DE" sz="3200" b="1" dirty="0" smtClean="0">
                <a:solidFill>
                  <a:srgbClr val="0070C0"/>
                </a:solidFill>
              </a:rPr>
              <a:t>Sie ist politisch gewollt / geduldet!</a:t>
            </a:r>
          </a:p>
          <a:p>
            <a:endParaRPr lang="de-DE" sz="800" b="1" dirty="0" smtClean="0"/>
          </a:p>
          <a:p>
            <a:r>
              <a:rPr lang="de-DE" sz="2400" b="1" dirty="0" smtClean="0"/>
              <a:t>Die Gesetze dazu wurden 1992, 2001, 2004 und 2007 beschlossen</a:t>
            </a:r>
          </a:p>
          <a:p>
            <a:r>
              <a:rPr lang="de-DE" sz="2400" b="1" dirty="0" smtClean="0"/>
              <a:t>und deren Wirkung war den verantwortlichen Politikern bekannt.</a:t>
            </a:r>
          </a:p>
          <a:p>
            <a:endParaRPr lang="de-DE" sz="2400" b="1" dirty="0"/>
          </a:p>
          <a:p>
            <a:pPr>
              <a:spcAft>
                <a:spcPts val="600"/>
              </a:spcAft>
            </a:pPr>
            <a:r>
              <a:rPr lang="de-DE" sz="2400" b="1" dirty="0" smtClean="0"/>
              <a:t>Besonders krass war der Systemwechsel 2001:</a:t>
            </a:r>
          </a:p>
          <a:p>
            <a:pPr>
              <a:spcAft>
                <a:spcPts val="1200"/>
              </a:spcAft>
            </a:pPr>
            <a:r>
              <a:rPr lang="de-DE" sz="2400" b="1" dirty="0" smtClean="0"/>
              <a:t>Ziel der Lebensstandardsicherung im Alter durch gesetzliche Rente wurde ausdrücklich aufgegeben. Altersarmut angeblich nur </a:t>
            </a:r>
            <a:r>
              <a:rPr lang="de-DE" sz="2400" b="1" dirty="0" smtClean="0"/>
              <a:t>durch </a:t>
            </a:r>
            <a:r>
              <a:rPr lang="de-DE" sz="2400" b="1" dirty="0" smtClean="0"/>
              <a:t>zusätzliche private Vorsorge </a:t>
            </a:r>
            <a:r>
              <a:rPr lang="de-DE" sz="2400" b="1" dirty="0" err="1" smtClean="0"/>
              <a:t>verhinderbar</a:t>
            </a:r>
            <a:r>
              <a:rPr lang="de-DE" sz="2400" b="1" dirty="0" smtClean="0"/>
              <a:t> (Riester-Rente). </a:t>
            </a:r>
          </a:p>
          <a:p>
            <a:pPr>
              <a:spcAft>
                <a:spcPts val="1200"/>
              </a:spcAft>
            </a:pPr>
            <a:r>
              <a:rPr lang="de-DE" sz="2400" b="1" dirty="0" smtClean="0"/>
              <a:t>Seitdem läuft die Entwicklung der Löhne und der Renten immer schneller auseinander (von 2003 bis 2030 um über 20%). </a:t>
            </a:r>
            <a:endParaRPr lang="de-DE" sz="2400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1681411" y="260648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/>
              <a:t>Systematische Altersverarmung ist politisches Programm!</a:t>
            </a:r>
            <a:endParaRPr lang="de-DE" sz="3200" b="1" dirty="0"/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7344308" y="6561348"/>
            <a:ext cx="1784436" cy="296652"/>
          </a:xfrm>
        </p:spPr>
        <p:txBody>
          <a:bodyPr/>
          <a:lstStyle/>
          <a:p>
            <a:r>
              <a:rPr lang="de-DE" dirty="0" err="1" smtClean="0"/>
              <a:t>Igm_ki</a:t>
            </a:r>
            <a:r>
              <a:rPr lang="de-DE" dirty="0" smtClean="0"/>
              <a:t>/nms_dv_141204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388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" y="147750"/>
            <a:ext cx="1082401" cy="1111138"/>
          </a:xfrm>
          <a:prstGeom prst="rect">
            <a:avLst/>
          </a:prstGeom>
        </p:spPr>
      </p:pic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3066441660"/>
              </p:ext>
            </p:extLst>
          </p:nvPr>
        </p:nvGraphicFramePr>
        <p:xfrm>
          <a:off x="216731" y="1340768"/>
          <a:ext cx="8660705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1691680" y="296652"/>
            <a:ext cx="7200800" cy="941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de-DE" sz="3200" b="1" dirty="0" smtClean="0"/>
              <a:t>Der gesellschaftliche Reichtum wird über Jahrzehnte von unten nach oben verteilt</a:t>
            </a:r>
            <a:endParaRPr lang="de-DE" sz="32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231775" y="6453336"/>
            <a:ext cx="5456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Quellen: Löhne, Renten – </a:t>
            </a:r>
            <a:r>
              <a:rPr lang="de-DE" sz="1200" dirty="0" err="1" smtClean="0"/>
              <a:t>drv</a:t>
            </a:r>
            <a:r>
              <a:rPr lang="de-DE" sz="1200" dirty="0" smtClean="0"/>
              <a:t>; BIP – </a:t>
            </a:r>
            <a:r>
              <a:rPr lang="de-DE" sz="1200" dirty="0" err="1" smtClean="0"/>
              <a:t>destatis</a:t>
            </a:r>
            <a:r>
              <a:rPr lang="de-DE" sz="1200" dirty="0" smtClean="0"/>
              <a:t>; eigene Grafik</a:t>
            </a:r>
            <a:endParaRPr lang="de-DE" sz="1200" dirty="0"/>
          </a:p>
        </p:txBody>
      </p:sp>
      <p:sp>
        <p:nvSpPr>
          <p:cNvPr id="7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7344308" y="6561348"/>
            <a:ext cx="1784436" cy="296652"/>
          </a:xfrm>
        </p:spPr>
        <p:txBody>
          <a:bodyPr/>
          <a:lstStyle/>
          <a:p>
            <a:r>
              <a:rPr lang="de-DE" dirty="0" err="1" smtClean="0"/>
              <a:t>Igm_ki</a:t>
            </a:r>
            <a:r>
              <a:rPr lang="de-DE" dirty="0" smtClean="0"/>
              <a:t>/nms_dv_141204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663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" y="147750"/>
            <a:ext cx="1082401" cy="1111138"/>
          </a:xfrm>
          <a:prstGeom prst="rect">
            <a:avLst/>
          </a:prstGeom>
        </p:spPr>
      </p:pic>
      <p:sp>
        <p:nvSpPr>
          <p:cNvPr id="4" name="Textfeld 1"/>
          <p:cNvSpPr txBox="1">
            <a:spLocks noChangeArrowheads="1"/>
          </p:cNvSpPr>
          <p:nvPr/>
        </p:nvSpPr>
        <p:spPr bwMode="auto">
          <a:xfrm>
            <a:off x="323850" y="1628800"/>
            <a:ext cx="8496300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200" dirty="0" smtClean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>
                <a:latin typeface="Arial" charset="0"/>
              </a:rPr>
              <a:t>Beispiel </a:t>
            </a:r>
            <a:r>
              <a:rPr lang="de-DE" altLang="de-DE" sz="2400" dirty="0">
                <a:latin typeface="Arial" charset="0"/>
              </a:rPr>
              <a:t>an der </a:t>
            </a:r>
            <a:r>
              <a:rPr lang="de-DE" altLang="de-DE" sz="2400" dirty="0" err="1" smtClean="0">
                <a:latin typeface="Arial" charset="0"/>
              </a:rPr>
              <a:t>Eckrente</a:t>
            </a:r>
            <a:r>
              <a:rPr lang="de-DE" altLang="de-DE" sz="2400" dirty="0" smtClean="0">
                <a:latin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dirty="0" smtClean="0">
                <a:latin typeface="Arial" charset="0"/>
              </a:rPr>
              <a:t>(45 Jahre lang Durchschnittsverdienst, aktuell ca. 2800€ Monat): </a:t>
            </a:r>
            <a:endParaRPr lang="de-DE" altLang="de-DE" sz="20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solidFill>
                  <a:srgbClr val="0070C0"/>
                </a:solidFill>
                <a:latin typeface="Arial" charset="0"/>
              </a:rPr>
              <a:t>Heute, </a:t>
            </a:r>
            <a:r>
              <a:rPr lang="de-DE" altLang="de-DE" sz="2400" b="1" dirty="0">
                <a:solidFill>
                  <a:srgbClr val="0070C0"/>
                </a:solidFill>
                <a:latin typeface="Arial" charset="0"/>
              </a:rPr>
              <a:t>2013/14</a:t>
            </a:r>
            <a:r>
              <a:rPr lang="de-DE" altLang="de-DE" sz="2400" dirty="0">
                <a:solidFill>
                  <a:srgbClr val="0070C0"/>
                </a:solidFill>
                <a:latin typeface="Arial" charset="0"/>
              </a:rPr>
              <a:t>			</a:t>
            </a:r>
            <a:r>
              <a:rPr lang="de-DE" altLang="de-DE" sz="2400" b="1" dirty="0">
                <a:solidFill>
                  <a:srgbClr val="0070C0"/>
                </a:solidFill>
                <a:latin typeface="Arial" charset="0"/>
              </a:rPr>
              <a:t>1.139 €</a:t>
            </a:r>
            <a:r>
              <a:rPr lang="de-DE" altLang="de-DE" sz="2400" dirty="0">
                <a:solidFill>
                  <a:srgbClr val="0070C0"/>
                </a:solidFill>
                <a:latin typeface="Arial" charset="0"/>
              </a:rPr>
              <a:t> Rente netto (</a:t>
            </a:r>
            <a:r>
              <a:rPr lang="de-DE" altLang="de-DE" sz="2400" b="1" dirty="0">
                <a:solidFill>
                  <a:srgbClr val="0070C0"/>
                </a:solidFill>
                <a:latin typeface="Arial" charset="0"/>
              </a:rPr>
              <a:t>49%</a:t>
            </a:r>
            <a:r>
              <a:rPr lang="de-DE" altLang="de-DE" sz="2400" dirty="0">
                <a:solidFill>
                  <a:srgbClr val="0070C0"/>
                </a:solidFill>
                <a:latin typeface="Arial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charset="0"/>
              </a:rPr>
              <a:t>Bei Rentenniveau </a:t>
            </a:r>
            <a:r>
              <a:rPr lang="de-DE" altLang="de-DE" sz="2400" b="1" dirty="0">
                <a:latin typeface="Arial" charset="0"/>
              </a:rPr>
              <a:t>2030</a:t>
            </a:r>
            <a:r>
              <a:rPr lang="de-DE" altLang="de-DE" sz="2400" dirty="0">
                <a:latin typeface="Arial" charset="0"/>
              </a:rPr>
              <a:t>:		</a:t>
            </a:r>
            <a:r>
              <a:rPr lang="de-DE" altLang="de-DE" sz="2400" b="1" dirty="0">
                <a:latin typeface="Arial" charset="0"/>
              </a:rPr>
              <a:t>1.000 €</a:t>
            </a:r>
            <a:r>
              <a:rPr lang="de-DE" altLang="de-DE" sz="2400" dirty="0">
                <a:latin typeface="Arial" charset="0"/>
              </a:rPr>
              <a:t> Rente netto (</a:t>
            </a:r>
            <a:r>
              <a:rPr lang="de-DE" altLang="de-DE" sz="2400" b="1" dirty="0">
                <a:latin typeface="Arial" charset="0"/>
              </a:rPr>
              <a:t>43%</a:t>
            </a:r>
            <a:r>
              <a:rPr lang="de-DE" altLang="de-DE" sz="2400" dirty="0">
                <a:latin typeface="Arial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charset="0"/>
              </a:rPr>
              <a:t>Bei Rentenniveau </a:t>
            </a:r>
            <a:r>
              <a:rPr lang="de-DE" altLang="de-DE" sz="2400" b="1" dirty="0">
                <a:latin typeface="Arial" charset="0"/>
              </a:rPr>
              <a:t>2000</a:t>
            </a:r>
            <a:r>
              <a:rPr lang="de-DE" altLang="de-DE" sz="2400" dirty="0">
                <a:latin typeface="Arial" charset="0"/>
              </a:rPr>
              <a:t>:		</a:t>
            </a:r>
            <a:r>
              <a:rPr lang="de-DE" altLang="de-DE" sz="2400" b="1" dirty="0">
                <a:latin typeface="Arial" charset="0"/>
              </a:rPr>
              <a:t>1.232 €</a:t>
            </a:r>
            <a:r>
              <a:rPr lang="de-DE" altLang="de-DE" sz="2400" dirty="0">
                <a:latin typeface="Arial" charset="0"/>
              </a:rPr>
              <a:t> Rente netto (</a:t>
            </a:r>
            <a:r>
              <a:rPr lang="de-DE" altLang="de-DE" sz="2400" b="1" dirty="0">
                <a:latin typeface="Arial" charset="0"/>
              </a:rPr>
              <a:t>53%</a:t>
            </a:r>
            <a:r>
              <a:rPr lang="de-DE" altLang="de-DE" sz="2400" dirty="0">
                <a:latin typeface="Arial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charset="0"/>
              </a:rPr>
              <a:t>Bei Rentenniveau </a:t>
            </a:r>
            <a:r>
              <a:rPr lang="de-DE" altLang="de-DE" sz="2400" b="1" dirty="0">
                <a:latin typeface="Arial" charset="0"/>
              </a:rPr>
              <a:t>1990</a:t>
            </a:r>
            <a:r>
              <a:rPr lang="de-DE" altLang="de-DE" sz="2400" dirty="0">
                <a:latin typeface="Arial" charset="0"/>
              </a:rPr>
              <a:t>:		</a:t>
            </a:r>
            <a:r>
              <a:rPr lang="de-DE" altLang="de-DE" sz="2400" b="1" dirty="0">
                <a:latin typeface="Arial" charset="0"/>
              </a:rPr>
              <a:t>1.302 €</a:t>
            </a:r>
            <a:r>
              <a:rPr lang="de-DE" altLang="de-DE" sz="2400" dirty="0">
                <a:latin typeface="Arial" charset="0"/>
              </a:rPr>
              <a:t> Rente netto (</a:t>
            </a:r>
            <a:r>
              <a:rPr lang="de-DE" altLang="de-DE" sz="2400" b="1" dirty="0">
                <a:latin typeface="Arial" charset="0"/>
              </a:rPr>
              <a:t>56</a:t>
            </a:r>
            <a:r>
              <a:rPr lang="de-DE" altLang="de-DE" sz="2400" b="1" dirty="0" smtClean="0">
                <a:latin typeface="Arial" charset="0"/>
              </a:rPr>
              <a:t>%</a:t>
            </a:r>
            <a:r>
              <a:rPr lang="de-DE" altLang="de-DE" sz="2400" dirty="0" smtClean="0">
                <a:latin typeface="Arial" charset="0"/>
              </a:rPr>
              <a:t>)</a:t>
            </a:r>
            <a:endParaRPr lang="de-DE" altLang="de-DE" sz="2400" dirty="0">
              <a:latin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681411" y="260648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de-DE" sz="3200" b="1" dirty="0"/>
              <a:t>Die Änderungen der Rentenhöhe in der Vergangenheit und in der Zukunft</a:t>
            </a:r>
            <a:r>
              <a:rPr lang="de-DE" altLang="de-DE" sz="3200" b="1" dirty="0" smtClean="0"/>
              <a:t>:</a:t>
            </a:r>
            <a:endParaRPr lang="de-DE" altLang="de-DE" sz="3200" b="1" dirty="0"/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7344308" y="6561348"/>
            <a:ext cx="1784436" cy="296652"/>
          </a:xfrm>
        </p:spPr>
        <p:txBody>
          <a:bodyPr/>
          <a:lstStyle/>
          <a:p>
            <a:r>
              <a:rPr lang="de-DE" dirty="0" err="1" smtClean="0"/>
              <a:t>Igm_ki</a:t>
            </a:r>
            <a:r>
              <a:rPr lang="de-DE" dirty="0" smtClean="0"/>
              <a:t>/nms_dv_141204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114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" y="147750"/>
            <a:ext cx="1082401" cy="1111138"/>
          </a:xfrm>
          <a:prstGeom prst="rect">
            <a:avLst/>
          </a:prstGeom>
        </p:spPr>
      </p:pic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644461632"/>
              </p:ext>
            </p:extLst>
          </p:nvPr>
        </p:nvGraphicFramePr>
        <p:xfrm>
          <a:off x="245120" y="1484784"/>
          <a:ext cx="871936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feld 10"/>
          <p:cNvSpPr txBox="1">
            <a:spLocks noChangeArrowheads="1"/>
          </p:cNvSpPr>
          <p:nvPr/>
        </p:nvSpPr>
        <p:spPr bwMode="auto">
          <a:xfrm>
            <a:off x="772975" y="6309320"/>
            <a:ext cx="3733800" cy="18415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0" rIns="3600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alle Zahlen: drv Rentenversicherung in Zeitreihen, 2014; eigene Grafik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681411" y="260648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/>
              <a:t>Schluss mit der Verarmungspolitik -</a:t>
            </a:r>
          </a:p>
          <a:p>
            <a:pPr algn="ctr"/>
            <a:r>
              <a:rPr lang="de-DE" sz="3200" b="1" dirty="0" smtClean="0"/>
              <a:t>Lebensstandardsicherung!</a:t>
            </a:r>
          </a:p>
        </p:txBody>
      </p:sp>
      <p:sp>
        <p:nvSpPr>
          <p:cNvPr id="9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7344308" y="6561348"/>
            <a:ext cx="1784436" cy="296652"/>
          </a:xfrm>
        </p:spPr>
        <p:txBody>
          <a:bodyPr/>
          <a:lstStyle/>
          <a:p>
            <a:r>
              <a:rPr lang="de-DE" dirty="0" err="1" smtClean="0"/>
              <a:t>Igm_ki</a:t>
            </a:r>
            <a:r>
              <a:rPr lang="de-DE" dirty="0" smtClean="0"/>
              <a:t>/nms_dv_141204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698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" y="147750"/>
            <a:ext cx="1082401" cy="1111138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1511660" y="296652"/>
            <a:ext cx="745282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de-DE" sz="3200" b="1" dirty="0" smtClean="0"/>
              <a:t>Heilmittel private Vorsorge?</a:t>
            </a:r>
          </a:p>
          <a:p>
            <a:pPr algn="ctr">
              <a:lnSpc>
                <a:spcPts val="3300"/>
              </a:lnSpc>
            </a:pPr>
            <a:r>
              <a:rPr lang="de-DE" sz="3200" b="1" dirty="0" smtClean="0"/>
              <a:t>Der Betrug platzt – die Politiker sehen weg</a:t>
            </a:r>
            <a:endParaRPr lang="de-DE" sz="32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231775" y="1844824"/>
            <a:ext cx="87327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800" b="1" dirty="0" smtClean="0"/>
              <a:t>Bilanz nach nur 12 Jahren privater Rentenversicherung:</a:t>
            </a:r>
          </a:p>
          <a:p>
            <a:pPr>
              <a:spcAft>
                <a:spcPts val="1200"/>
              </a:spcAft>
            </a:pPr>
            <a:r>
              <a:rPr lang="de-DE" sz="2800" b="1" dirty="0" smtClean="0">
                <a:solidFill>
                  <a:srgbClr val="0070C0"/>
                </a:solidFill>
              </a:rPr>
              <a:t>-</a:t>
            </a:r>
            <a:r>
              <a:rPr lang="de-DE" sz="2800" b="1" dirty="0" smtClean="0"/>
              <a:t> </a:t>
            </a:r>
            <a:r>
              <a:rPr lang="de-DE" sz="2800" b="1" dirty="0" smtClean="0">
                <a:solidFill>
                  <a:srgbClr val="0070C0"/>
                </a:solidFill>
              </a:rPr>
              <a:t>Sie verhindert Altersarmut nicht</a:t>
            </a:r>
          </a:p>
          <a:p>
            <a:pPr>
              <a:spcAft>
                <a:spcPts val="1200"/>
              </a:spcAft>
            </a:pPr>
            <a:r>
              <a:rPr lang="de-DE" sz="2800" b="1" dirty="0" smtClean="0">
                <a:solidFill>
                  <a:srgbClr val="0070C0"/>
                </a:solidFill>
              </a:rPr>
              <a:t>- Sie sichert den Lebensstandard nicht</a:t>
            </a:r>
          </a:p>
          <a:p>
            <a:pPr>
              <a:spcAft>
                <a:spcPts val="1200"/>
              </a:spcAft>
            </a:pPr>
            <a:r>
              <a:rPr lang="de-DE" sz="2800" b="1" dirty="0" smtClean="0">
                <a:solidFill>
                  <a:srgbClr val="0070C0"/>
                </a:solidFill>
              </a:rPr>
              <a:t>- Sie ist sehr teuer</a:t>
            </a:r>
          </a:p>
          <a:p>
            <a:pPr>
              <a:spcAft>
                <a:spcPts val="1200"/>
              </a:spcAft>
            </a:pPr>
            <a:r>
              <a:rPr lang="de-DE" sz="2800" b="1" dirty="0" smtClean="0">
                <a:solidFill>
                  <a:srgbClr val="0070C0"/>
                </a:solidFill>
              </a:rPr>
              <a:t>- Sie ist sehr unsicher</a:t>
            </a:r>
          </a:p>
          <a:p>
            <a:pPr>
              <a:spcAft>
                <a:spcPts val="1200"/>
              </a:spcAft>
            </a:pPr>
            <a:endParaRPr lang="de-DE" sz="1200" b="1" dirty="0" smtClean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de-DE" sz="2800" b="1" dirty="0" smtClean="0"/>
              <a:t>Die großen Nutznießer sind Banken und </a:t>
            </a:r>
            <a:r>
              <a:rPr lang="de-DE" sz="2800" b="1" dirty="0" smtClean="0"/>
              <a:t>Versicherungen.</a:t>
            </a:r>
            <a:endParaRPr lang="de-DE" sz="2800" b="1" dirty="0"/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7344308" y="6561348"/>
            <a:ext cx="1784436" cy="296652"/>
          </a:xfrm>
        </p:spPr>
        <p:txBody>
          <a:bodyPr/>
          <a:lstStyle/>
          <a:p>
            <a:r>
              <a:rPr lang="de-DE" dirty="0" err="1" smtClean="0"/>
              <a:t>Igm_ki</a:t>
            </a:r>
            <a:r>
              <a:rPr lang="de-DE" dirty="0" smtClean="0"/>
              <a:t>/nms_dv_141204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711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531</Words>
  <Application>Microsoft Office PowerPoint</Application>
  <PresentationFormat>Bildschirmpräsentation (4:3)</PresentationFormat>
  <Paragraphs>111</Paragraphs>
  <Slides>12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reh</dc:creator>
  <cp:lastModifiedBy>reh</cp:lastModifiedBy>
  <cp:revision>42</cp:revision>
  <dcterms:created xsi:type="dcterms:W3CDTF">2014-11-27T18:00:22Z</dcterms:created>
  <dcterms:modified xsi:type="dcterms:W3CDTF">2014-12-05T22:58:43Z</dcterms:modified>
</cp:coreProperties>
</file>