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97" r:id="rId2"/>
    <p:sldId id="298" r:id="rId3"/>
    <p:sldId id="299" r:id="rId4"/>
    <p:sldId id="287" r:id="rId5"/>
    <p:sldId id="293" r:id="rId6"/>
    <p:sldId id="294" r:id="rId7"/>
    <p:sldId id="300" r:id="rId8"/>
    <p:sldId id="284" r:id="rId9"/>
    <p:sldId id="285" r:id="rId10"/>
    <p:sldId id="301" r:id="rId11"/>
    <p:sldId id="288" r:id="rId12"/>
    <p:sldId id="281" r:id="rId13"/>
    <p:sldId id="280" r:id="rId14"/>
    <p:sldId id="302" r:id="rId15"/>
    <p:sldId id="295" r:id="rId16"/>
    <p:sldId id="292" r:id="rId17"/>
    <p:sldId id="296" r:id="rId18"/>
  </p:sldIdLst>
  <p:sldSz cx="9144000" cy="6858000" type="screen4x3"/>
  <p:notesSz cx="6797675" cy="9926638"/>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700"/>
    <a:srgbClr val="8E0054"/>
    <a:srgbClr val="FF25FF"/>
    <a:srgbClr val="A711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3" autoAdjust="0"/>
    <p:restoredTop sz="83845" autoAdjust="0"/>
  </p:normalViewPr>
  <p:slideViewPr>
    <p:cSldViewPr>
      <p:cViewPr varScale="1">
        <p:scale>
          <a:sx n="77" d="100"/>
          <a:sy n="77" d="100"/>
        </p:scale>
        <p:origin x="71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PARLAMENT\Benutzer\birkwalmama02\_unverschluesselt\Eigene%20Dateien\statistiken\eigene\2030\kosten%2053prozen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PARLAMENT\Benutzer\birkwalmama02\_unverschluesselt\Eigene%20Dateien\statistiken\eigene\1871-Altenquotient.xls"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PARLAMENT\Benutzer\birkwalmama02\_unverschluesselt\Eigene%20Dateien\Parlamentarische%20Initiativen\schrfragen\2016\RVB2015.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1" i="0" u="none" strike="noStrike" kern="1200" spc="0" baseline="0">
                <a:solidFill>
                  <a:schemeClr val="tx1">
                    <a:lumMod val="65000"/>
                    <a:lumOff val="35000"/>
                  </a:schemeClr>
                </a:solidFill>
                <a:latin typeface="+mn-lt"/>
                <a:ea typeface="+mn-ea"/>
                <a:cs typeface="+mn-cs"/>
              </a:defRPr>
            </a:pPr>
            <a:r>
              <a:rPr lang="de-DE" b="1" dirty="0" smtClean="0"/>
              <a:t>DIE LINKE</a:t>
            </a:r>
            <a:r>
              <a:rPr lang="de-DE" b="1" dirty="0"/>
              <a:t>: Rentenniveau auf 53 </a:t>
            </a:r>
            <a:r>
              <a:rPr lang="de-DE" b="1" dirty="0" smtClean="0"/>
              <a:t>Prozent</a:t>
            </a:r>
            <a:r>
              <a:rPr lang="de-DE" b="1" baseline="0" dirty="0" smtClean="0"/>
              <a:t> </a:t>
            </a:r>
            <a:r>
              <a:rPr lang="de-DE" b="1" dirty="0" smtClean="0"/>
              <a:t>anheben</a:t>
            </a:r>
            <a:r>
              <a:rPr lang="de-DE" b="1" dirty="0"/>
              <a:t>: Durchschnittseinkommen </a:t>
            </a:r>
            <a:r>
              <a:rPr lang="de-DE" b="1" dirty="0" smtClean="0"/>
              <a:t>/ </a:t>
            </a:r>
          </a:p>
          <a:p>
            <a:pPr algn="l">
              <a:defRPr b="1"/>
            </a:pPr>
            <a:r>
              <a:rPr lang="de-DE" b="1" dirty="0" smtClean="0"/>
              <a:t>Zusätzliche</a:t>
            </a:r>
            <a:r>
              <a:rPr lang="de-DE" b="1" baseline="0" dirty="0" smtClean="0"/>
              <a:t> </a:t>
            </a:r>
            <a:r>
              <a:rPr lang="de-DE" b="1" baseline="0" dirty="0"/>
              <a:t>Belastung / Entlastung je Betragszahler*in</a:t>
            </a:r>
            <a:endParaRPr lang="de-DE" b="1" dirty="0"/>
          </a:p>
        </c:rich>
      </c:tx>
      <c:layout>
        <c:manualLayout>
          <c:xMode val="edge"/>
          <c:yMode val="edge"/>
          <c:x val="8.1267914094341615E-2"/>
          <c:y val="2.9484168013325915E-2"/>
        </c:manualLayout>
      </c:layout>
      <c:overlay val="0"/>
      <c:spPr>
        <a:noFill/>
        <a:ln>
          <a:noFill/>
        </a:ln>
        <a:effectLst/>
      </c:spPr>
      <c:txPr>
        <a:bodyPr rot="0" spcFirstLastPara="1" vertOverflow="ellipsis" vert="horz" wrap="square" anchor="ctr" anchorCtr="1"/>
        <a:lstStyle/>
        <a:p>
          <a:pPr algn="l">
            <a:defRPr sz="1400" b="1"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1"/>
          <c:order val="0"/>
          <c:tx>
            <c:strRef>
              <c:f>Tabelle1!$Q$36</c:f>
              <c:strCache>
                <c:ptCount val="1"/>
                <c:pt idx="0">
                  <c:v>Zusätzliche Belastung je Beitragszahler*in in der GRV: </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1"/>
            <c:showPercent val="0"/>
            <c:showBubbleSize val="0"/>
            <c:separator> </c:separator>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Tabelle1!$O$37:$O$39</c:f>
              <c:strCache>
                <c:ptCount val="3"/>
                <c:pt idx="0">
                  <c:v>2016: 3022 € </c:v>
                </c:pt>
                <c:pt idx="1">
                  <c:v>2020: 3390 € </c:v>
                </c:pt>
                <c:pt idx="2">
                  <c:v>2029: 4423 €</c:v>
                </c:pt>
              </c:strCache>
            </c:strRef>
          </c:cat>
          <c:val>
            <c:numRef>
              <c:f>Tabelle1!$Q$37:$Q$39</c:f>
              <c:numCache>
                <c:formatCode>"€"#,##0_);[Red]\("€"#,##0\)</c:formatCode>
                <c:ptCount val="3"/>
                <c:pt idx="0">
                  <c:v>35</c:v>
                </c:pt>
                <c:pt idx="1">
                  <c:v>40</c:v>
                </c:pt>
                <c:pt idx="2">
                  <c:v>99</c:v>
                </c:pt>
              </c:numCache>
            </c:numRef>
          </c:val>
        </c:ser>
        <c:ser>
          <c:idx val="2"/>
          <c:order val="1"/>
          <c:tx>
            <c:strRef>
              <c:f>Tabelle1!$R$36</c:f>
              <c:strCache>
                <c:ptCount val="1"/>
                <c:pt idx="0">
                  <c:v>Entlastung:  4 % Riester</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1"/>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Tabelle1!$O$37:$O$39</c:f>
              <c:strCache>
                <c:ptCount val="3"/>
                <c:pt idx="0">
                  <c:v>2016: 3022 € </c:v>
                </c:pt>
                <c:pt idx="1">
                  <c:v>2020: 3390 € </c:v>
                </c:pt>
                <c:pt idx="2">
                  <c:v>2029: 4423 €</c:v>
                </c:pt>
              </c:strCache>
            </c:strRef>
          </c:cat>
          <c:val>
            <c:numRef>
              <c:f>Tabelle1!$R$37:$R$39</c:f>
              <c:numCache>
                <c:formatCode>"€"#,##0_);[Red]\("€"#,##0\)</c:formatCode>
                <c:ptCount val="3"/>
                <c:pt idx="0">
                  <c:v>-108</c:v>
                </c:pt>
                <c:pt idx="1">
                  <c:v>-123</c:v>
                </c:pt>
                <c:pt idx="2">
                  <c:v>-164</c:v>
                </c:pt>
              </c:numCache>
            </c:numRef>
          </c:val>
        </c:ser>
        <c:dLbls>
          <c:showLegendKey val="0"/>
          <c:showVal val="0"/>
          <c:showCatName val="0"/>
          <c:showSerName val="0"/>
          <c:showPercent val="0"/>
          <c:showBubbleSize val="0"/>
        </c:dLbls>
        <c:gapWidth val="182"/>
        <c:axId val="383957936"/>
        <c:axId val="383958328"/>
      </c:barChart>
      <c:catAx>
        <c:axId val="38395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b" anchorCtr="0"/>
          <a:lstStyle/>
          <a:p>
            <a:pPr>
              <a:defRPr sz="1400" b="1" i="0" u="none" strike="noStrike" kern="1200" baseline="0">
                <a:solidFill>
                  <a:schemeClr val="tx1"/>
                </a:solidFill>
                <a:latin typeface="+mn-lt"/>
                <a:ea typeface="+mn-ea"/>
                <a:cs typeface="+mn-cs"/>
              </a:defRPr>
            </a:pPr>
            <a:endParaRPr lang="de-DE"/>
          </a:p>
        </c:txPr>
        <c:crossAx val="383958328"/>
        <c:crosses val="autoZero"/>
        <c:auto val="1"/>
        <c:lblAlgn val="ctr"/>
        <c:lblOffset val="100"/>
        <c:noMultiLvlLbl val="0"/>
      </c:catAx>
      <c:valAx>
        <c:axId val="383958328"/>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3839579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sz="2000" b="1" dirty="0"/>
              <a:t>Alterung? Nichts </a:t>
            </a:r>
            <a:r>
              <a:rPr lang="de-DE" sz="2000" b="1" dirty="0" smtClean="0"/>
              <a:t>Neues</a:t>
            </a:r>
            <a:r>
              <a:rPr lang="de-DE" sz="2000" b="1" dirty="0"/>
              <a:t>!</a:t>
            </a:r>
          </a:p>
        </c:rich>
      </c:tx>
      <c:layout/>
      <c:overlay val="0"/>
      <c:spPr>
        <a:noFill/>
        <a:ln w="25400">
          <a:noFill/>
        </a:ln>
      </c:spPr>
    </c:title>
    <c:autoTitleDeleted val="0"/>
    <c:plotArea>
      <c:layout/>
      <c:barChart>
        <c:barDir val="col"/>
        <c:grouping val="clustered"/>
        <c:varyColors val="0"/>
        <c:ser>
          <c:idx val="0"/>
          <c:order val="0"/>
          <c:tx>
            <c:strRef>
              <c:f>Tabelle2!$F$4</c:f>
              <c:strCache>
                <c:ptCount val="1"/>
                <c:pt idx="0">
                  <c:v>Auf 1 Person ab 65 kommen x zw. 20 und 65 - ab 2013 nach Variante 2 BVB</c:v>
                </c:pt>
              </c:strCache>
            </c:strRef>
          </c:tx>
          <c:spPr>
            <a:solidFill>
              <a:srgbClr val="FF0000"/>
            </a:solidFill>
            <a:ln w="25400">
              <a:noFill/>
            </a:ln>
          </c:spPr>
          <c:invertIfNegative val="0"/>
          <c:dPt>
            <c:idx val="14"/>
            <c:invertIfNegative val="0"/>
            <c:bubble3D val="0"/>
            <c:spPr>
              <a:solidFill>
                <a:srgbClr val="FF0000"/>
              </a:solidFill>
              <a:ln w="25400">
                <a:noFill/>
              </a:ln>
            </c:spPr>
          </c:dPt>
          <c:dLbls>
            <c:spPr>
              <a:noFill/>
              <a:ln w="25400">
                <a:noFill/>
              </a:ln>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Tabelle2!$E$5:$E$24</c:f>
              <c:numCache>
                <c:formatCode>General</c:formatCode>
                <c:ptCount val="20"/>
                <c:pt idx="0">
                  <c:v>1871</c:v>
                </c:pt>
                <c:pt idx="1">
                  <c:v>1890</c:v>
                </c:pt>
                <c:pt idx="2">
                  <c:v>1900</c:v>
                </c:pt>
                <c:pt idx="3">
                  <c:v>1910</c:v>
                </c:pt>
                <c:pt idx="4">
                  <c:v>1925</c:v>
                </c:pt>
                <c:pt idx="5">
                  <c:v>1933</c:v>
                </c:pt>
                <c:pt idx="6">
                  <c:v>1939</c:v>
                </c:pt>
                <c:pt idx="7">
                  <c:v>1950</c:v>
                </c:pt>
                <c:pt idx="8">
                  <c:v>1960</c:v>
                </c:pt>
                <c:pt idx="9">
                  <c:v>1970</c:v>
                </c:pt>
                <c:pt idx="10">
                  <c:v>1980</c:v>
                </c:pt>
                <c:pt idx="11">
                  <c:v>1990</c:v>
                </c:pt>
                <c:pt idx="12">
                  <c:v>2000</c:v>
                </c:pt>
                <c:pt idx="13">
                  <c:v>2010</c:v>
                </c:pt>
                <c:pt idx="14">
                  <c:v>2013</c:v>
                </c:pt>
                <c:pt idx="15">
                  <c:v>2020</c:v>
                </c:pt>
                <c:pt idx="16">
                  <c:v>2030</c:v>
                </c:pt>
                <c:pt idx="17">
                  <c:v>2040</c:v>
                </c:pt>
                <c:pt idx="18">
                  <c:v>2050</c:v>
                </c:pt>
                <c:pt idx="19">
                  <c:v>2060</c:v>
                </c:pt>
              </c:numCache>
            </c:numRef>
          </c:cat>
          <c:val>
            <c:numRef>
              <c:f>Tabelle2!$F$5:$F$24</c:f>
              <c:numCache>
                <c:formatCode>0.0</c:formatCode>
                <c:ptCount val="20"/>
                <c:pt idx="0">
                  <c:v>11.235955056179774</c:v>
                </c:pt>
                <c:pt idx="1">
                  <c:v>9.7087378640776691</c:v>
                </c:pt>
                <c:pt idx="2">
                  <c:v>10.309278350515465</c:v>
                </c:pt>
                <c:pt idx="3">
                  <c:v>10.204081632653061</c:v>
                </c:pt>
                <c:pt idx="4">
                  <c:v>10.1010101010101</c:v>
                </c:pt>
                <c:pt idx="5">
                  <c:v>8.7719298245614024</c:v>
                </c:pt>
                <c:pt idx="6">
                  <c:v>7.6335877862595423</c:v>
                </c:pt>
                <c:pt idx="7">
                  <c:v>6.1349693251533743</c:v>
                </c:pt>
                <c:pt idx="8">
                  <c:v>5.2</c:v>
                </c:pt>
                <c:pt idx="9">
                  <c:v>4.0999999999999996</c:v>
                </c:pt>
                <c:pt idx="10">
                  <c:v>3.7</c:v>
                </c:pt>
                <c:pt idx="11">
                  <c:v>4.2</c:v>
                </c:pt>
                <c:pt idx="12">
                  <c:v>3.7</c:v>
                </c:pt>
                <c:pt idx="13">
                  <c:v>3</c:v>
                </c:pt>
                <c:pt idx="14">
                  <c:v>2.9239766081871341</c:v>
                </c:pt>
                <c:pt idx="15">
                  <c:v>2.6809651474530831</c:v>
                </c:pt>
                <c:pt idx="16">
                  <c:v>2.0533880903490758</c:v>
                </c:pt>
                <c:pt idx="17">
                  <c:v>1.8115942028985506</c:v>
                </c:pt>
                <c:pt idx="18">
                  <c:v>1.7543859649122806</c:v>
                </c:pt>
                <c:pt idx="19">
                  <c:v>1.6366612111292962</c:v>
                </c:pt>
              </c:numCache>
            </c:numRef>
          </c:val>
        </c:ser>
        <c:ser>
          <c:idx val="1"/>
          <c:order val="1"/>
          <c:tx>
            <c:strRef>
              <c:f>Tabelle2!$G$4</c:f>
              <c:strCache>
                <c:ptCount val="1"/>
                <c:pt idx="0">
                  <c:v>Auf 1 Person ab 67 kommen x zw. 20 und 67 - ab 2013 nach Variante 2</c:v>
                </c:pt>
              </c:strCache>
            </c:strRef>
          </c:tx>
          <c:spPr>
            <a:solidFill>
              <a:schemeClr val="bg1">
                <a:lumMod val="85000"/>
              </a:schemeClr>
            </a:solidFill>
            <a:ln w="25400">
              <a:noFill/>
            </a:ln>
          </c:spPr>
          <c:invertIfNegative val="0"/>
          <c:dPt>
            <c:idx val="14"/>
            <c:invertIfNegative val="0"/>
            <c:bubble3D val="0"/>
            <c:spPr>
              <a:solidFill>
                <a:schemeClr val="bg1">
                  <a:lumMod val="85000"/>
                </a:schemeClr>
              </a:solidFill>
              <a:ln>
                <a:noFill/>
              </a:ln>
              <a:effectLst/>
            </c:spPr>
          </c:dPt>
          <c:dLbls>
            <c:dLbl>
              <c:idx val="13"/>
              <c:layout>
                <c:manualLayout>
                  <c:x val="1.6390244406076265E-2"/>
                  <c:y val="-4.210526315789473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1.9121951807088873E-2"/>
                  <c:y val="-8.421052631578870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2.8682927710633362E-2"/>
                  <c:y val="-1.4736842105263158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9.5609759035444868E-3"/>
                  <c:y val="-6.3157894736842104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1.0743295425474371E-2"/>
                  <c:y val="-6.00126438678202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8.1951222030381323E-3"/>
                  <c:y val="-8.4210526315789472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w="25400">
                <a:noFill/>
              </a:ln>
            </c:spPr>
            <c:txPr>
              <a:bodyPr rot="0" spcFirstLastPara="1" vertOverflow="ellipsis" vert="horz" wrap="square" lIns="38100" tIns="252000" rIns="38100" bIns="19050" anchor="ctr" anchorCtr="1">
                <a:spAutoFit/>
              </a:bodyPr>
              <a:lstStyle/>
              <a:p>
                <a:pPr>
                  <a:defRPr sz="1000" b="1" i="0" u="none" strike="noStrike" kern="1200" baseline="0">
                    <a:solidFill>
                      <a:schemeClr val="bg1">
                        <a:lumMod val="6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layout/>
                <c15:showLeaderLines val="0"/>
              </c:ext>
            </c:extLst>
          </c:dLbls>
          <c:cat>
            <c:numRef>
              <c:f>Tabelle2!$E$5:$E$24</c:f>
              <c:numCache>
                <c:formatCode>General</c:formatCode>
                <c:ptCount val="20"/>
                <c:pt idx="0">
                  <c:v>1871</c:v>
                </c:pt>
                <c:pt idx="1">
                  <c:v>1890</c:v>
                </c:pt>
                <c:pt idx="2">
                  <c:v>1900</c:v>
                </c:pt>
                <c:pt idx="3">
                  <c:v>1910</c:v>
                </c:pt>
                <c:pt idx="4">
                  <c:v>1925</c:v>
                </c:pt>
                <c:pt idx="5">
                  <c:v>1933</c:v>
                </c:pt>
                <c:pt idx="6">
                  <c:v>1939</c:v>
                </c:pt>
                <c:pt idx="7">
                  <c:v>1950</c:v>
                </c:pt>
                <c:pt idx="8">
                  <c:v>1960</c:v>
                </c:pt>
                <c:pt idx="9">
                  <c:v>1970</c:v>
                </c:pt>
                <c:pt idx="10">
                  <c:v>1980</c:v>
                </c:pt>
                <c:pt idx="11">
                  <c:v>1990</c:v>
                </c:pt>
                <c:pt idx="12">
                  <c:v>2000</c:v>
                </c:pt>
                <c:pt idx="13">
                  <c:v>2010</c:v>
                </c:pt>
                <c:pt idx="14">
                  <c:v>2013</c:v>
                </c:pt>
                <c:pt idx="15">
                  <c:v>2020</c:v>
                </c:pt>
                <c:pt idx="16">
                  <c:v>2030</c:v>
                </c:pt>
                <c:pt idx="17">
                  <c:v>2040</c:v>
                </c:pt>
                <c:pt idx="18">
                  <c:v>2050</c:v>
                </c:pt>
                <c:pt idx="19">
                  <c:v>2060</c:v>
                </c:pt>
              </c:numCache>
            </c:numRef>
          </c:cat>
          <c:val>
            <c:numRef>
              <c:f>Tabelle2!$G$5:$G$24</c:f>
              <c:numCache>
                <c:formatCode>0.0</c:formatCode>
                <c:ptCount val="20"/>
                <c:pt idx="0">
                  <c:v>14.492753623188404</c:v>
                </c:pt>
                <c:pt idx="1">
                  <c:v>12.5</c:v>
                </c:pt>
                <c:pt idx="2">
                  <c:v>13.157894736842106</c:v>
                </c:pt>
                <c:pt idx="3">
                  <c:v>12.987012987012987</c:v>
                </c:pt>
                <c:pt idx="4">
                  <c:v>12.987012987012987</c:v>
                </c:pt>
                <c:pt idx="5">
                  <c:v>11.111111111111111</c:v>
                </c:pt>
                <c:pt idx="6">
                  <c:v>9.7087378640776691</c:v>
                </c:pt>
                <c:pt idx="7">
                  <c:v>7.6335877862595423</c:v>
                </c:pt>
                <c:pt idx="8">
                  <c:v>6.4102564102564106</c:v>
                </c:pt>
                <c:pt idx="9">
                  <c:v>5.0761421319796955</c:v>
                </c:pt>
                <c:pt idx="10">
                  <c:v>4.3668122270742362</c:v>
                </c:pt>
                <c:pt idx="11">
                  <c:v>5.0291116076264606</c:v>
                </c:pt>
                <c:pt idx="12">
                  <c:v>4.5124644667523013</c:v>
                </c:pt>
                <c:pt idx="13">
                  <c:v>3.3623944105347072</c:v>
                </c:pt>
                <c:pt idx="14">
                  <c:v>3.3670033670033672</c:v>
                </c:pt>
                <c:pt idx="15">
                  <c:v>3.1446540880503142</c:v>
                </c:pt>
                <c:pt idx="16">
                  <c:v>2.4630541871921183</c:v>
                </c:pt>
                <c:pt idx="17">
                  <c:v>2.0408163265306123</c:v>
                </c:pt>
                <c:pt idx="18">
                  <c:v>2.0120724346076457</c:v>
                </c:pt>
                <c:pt idx="19">
                  <c:v>1.8691588785046729</c:v>
                </c:pt>
              </c:numCache>
            </c:numRef>
          </c:val>
        </c:ser>
        <c:dLbls>
          <c:showLegendKey val="0"/>
          <c:showVal val="0"/>
          <c:showCatName val="0"/>
          <c:showSerName val="0"/>
          <c:showPercent val="0"/>
          <c:showBubbleSize val="0"/>
        </c:dLbls>
        <c:gapWidth val="219"/>
        <c:overlap val="-35"/>
        <c:axId val="383959504"/>
        <c:axId val="383959896"/>
      </c:barChart>
      <c:catAx>
        <c:axId val="383959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de-DE"/>
          </a:p>
        </c:txPr>
        <c:crossAx val="383959896"/>
        <c:crosses val="autoZero"/>
        <c:auto val="1"/>
        <c:lblAlgn val="ctr"/>
        <c:lblOffset val="100"/>
        <c:noMultiLvlLbl val="0"/>
      </c:catAx>
      <c:valAx>
        <c:axId val="38395989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ln w="9525">
            <a:noFill/>
          </a:ln>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de-DE"/>
          </a:p>
        </c:txPr>
        <c:crossAx val="383959504"/>
        <c:crosses val="autoZero"/>
        <c:crossBetween val="between"/>
      </c:valAx>
      <c:spPr>
        <a:noFill/>
        <a:ln w="25400">
          <a:noFill/>
        </a:ln>
      </c:spPr>
    </c:plotArea>
    <c:legend>
      <c:legendPos val="b"/>
      <c:legendEntry>
        <c:idx val="0"/>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de-DE"/>
          </a:p>
        </c:txPr>
      </c:legendEntry>
      <c:legendEntry>
        <c:idx val="1"/>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legendEntry>
      <c:layout>
        <c:manualLayout>
          <c:xMode val="edge"/>
          <c:yMode val="edge"/>
          <c:x val="0.35869340068963784"/>
          <c:y val="0.10131554082055533"/>
          <c:w val="0.62134706729700995"/>
          <c:h val="0.21026340654786574"/>
        </c:manualLayout>
      </c:layout>
      <c:overlay val="0"/>
      <c:spPr>
        <a:solidFill>
          <a:schemeClr val="bg1"/>
        </a:solidFill>
        <a:ln w="25400">
          <a:noFill/>
        </a:ln>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de-DE"/>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de-DE" sz="1800" b="1" dirty="0" smtClean="0"/>
              <a:t>Arbeitgeber*innen</a:t>
            </a:r>
            <a:r>
              <a:rPr lang="de-DE" sz="1800" b="1" baseline="0" dirty="0" smtClean="0"/>
              <a:t> paritätisch beteiligen: Österreich!! </a:t>
            </a:r>
            <a:endParaRPr lang="de-DE" sz="1800" b="1" dirty="0"/>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manualLayout>
          <c:layoutTarget val="inner"/>
          <c:xMode val="edge"/>
          <c:yMode val="edge"/>
          <c:x val="7.2334144772444639E-2"/>
          <c:y val="0.11353609896926341"/>
          <c:w val="0.6858122395002707"/>
          <c:h val="0.84115773967105578"/>
        </c:manualLayout>
      </c:layout>
      <c:barChart>
        <c:barDir val="col"/>
        <c:grouping val="stacked"/>
        <c:varyColors val="0"/>
        <c:ser>
          <c:idx val="2"/>
          <c:order val="0"/>
          <c:tx>
            <c:strRef>
              <c:f>Tabelle2!$F$11:$F$12</c:f>
              <c:strCache>
                <c:ptCount val="2"/>
                <c:pt idx="0">
                  <c:v>Arbeitgeber*innen</c:v>
                </c:pt>
                <c:pt idx="1">
                  <c:v>GRV</c:v>
                </c:pt>
              </c:strCache>
            </c:strRef>
          </c:tx>
          <c:spPr>
            <a:solidFill>
              <a:srgbClr val="FF0000"/>
            </a:solidFill>
            <a:ln>
              <a:solidFill>
                <a:schemeClr val="accen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Tabelle2!$B$13:$B$17</c:f>
              <c:strCache>
                <c:ptCount val="5"/>
                <c:pt idx="0">
                  <c:v>zum Vergleich Österreich: 22,8 %</c:v>
                </c:pt>
                <c:pt idx="1">
                  <c:v>2015: 24,1 %</c:v>
                </c:pt>
                <c:pt idx="2">
                  <c:v>2020: 24,8 %</c:v>
                </c:pt>
                <c:pt idx="3">
                  <c:v>2025: 27,4 %</c:v>
                </c:pt>
                <c:pt idx="4">
                  <c:v>2030: 29 %</c:v>
                </c:pt>
              </c:strCache>
            </c:strRef>
          </c:cat>
          <c:val>
            <c:numRef>
              <c:f>Tabelle2!$F$13:$F$17</c:f>
              <c:numCache>
                <c:formatCode>General</c:formatCode>
                <c:ptCount val="5"/>
                <c:pt idx="0">
                  <c:v>12.55</c:v>
                </c:pt>
                <c:pt idx="1">
                  <c:v>9.35</c:v>
                </c:pt>
                <c:pt idx="2">
                  <c:v>9.35</c:v>
                </c:pt>
                <c:pt idx="3">
                  <c:v>10.199999999999999</c:v>
                </c:pt>
                <c:pt idx="4">
                  <c:v>10.9</c:v>
                </c:pt>
              </c:numCache>
            </c:numRef>
          </c:val>
        </c:ser>
        <c:ser>
          <c:idx val="3"/>
          <c:order val="1"/>
          <c:tx>
            <c:strRef>
              <c:f>Tabelle2!$C$11:$C$12</c:f>
              <c:strCache>
                <c:ptCount val="2"/>
                <c:pt idx="0">
                  <c:v>Arbeitnehmer*innen</c:v>
                </c:pt>
                <c:pt idx="1">
                  <c:v>GRV</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Tabelle2!$B$13:$B$17</c:f>
              <c:strCache>
                <c:ptCount val="5"/>
                <c:pt idx="0">
                  <c:v>zum Vergleich Österreich: 22,8 %</c:v>
                </c:pt>
                <c:pt idx="1">
                  <c:v>2015: 24,1 %</c:v>
                </c:pt>
                <c:pt idx="2">
                  <c:v>2020: 24,8 %</c:v>
                </c:pt>
                <c:pt idx="3">
                  <c:v>2025: 27,4 %</c:v>
                </c:pt>
                <c:pt idx="4">
                  <c:v>2030: 29 %</c:v>
                </c:pt>
              </c:strCache>
            </c:strRef>
          </c:cat>
          <c:val>
            <c:numRef>
              <c:f>Tabelle2!$C$13:$C$17</c:f>
              <c:numCache>
                <c:formatCode>General</c:formatCode>
                <c:ptCount val="5"/>
                <c:pt idx="0">
                  <c:v>10.25</c:v>
                </c:pt>
                <c:pt idx="1">
                  <c:v>9.35</c:v>
                </c:pt>
                <c:pt idx="2">
                  <c:v>9.35</c:v>
                </c:pt>
                <c:pt idx="3">
                  <c:v>10.199999999999999</c:v>
                </c:pt>
                <c:pt idx="4">
                  <c:v>10.9</c:v>
                </c:pt>
              </c:numCache>
            </c:numRef>
          </c:val>
        </c:ser>
        <c:ser>
          <c:idx val="0"/>
          <c:order val="2"/>
          <c:tx>
            <c:strRef>
              <c:f>Tabelle2!$D$11:$D$12</c:f>
              <c:strCache>
                <c:ptCount val="2"/>
                <c:pt idx="0">
                  <c:v>Arbeitnehmer*innen</c:v>
                </c:pt>
                <c:pt idx="1">
                  <c:v>Riester</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Tabelle2!$B$13:$B$17</c:f>
              <c:strCache>
                <c:ptCount val="5"/>
                <c:pt idx="0">
                  <c:v>zum Vergleich Österreich: 22,8 %</c:v>
                </c:pt>
                <c:pt idx="1">
                  <c:v>2015: 24,1 %</c:v>
                </c:pt>
                <c:pt idx="2">
                  <c:v>2020: 24,8 %</c:v>
                </c:pt>
                <c:pt idx="3">
                  <c:v>2025: 27,4 %</c:v>
                </c:pt>
                <c:pt idx="4">
                  <c:v>2030: 29 %</c:v>
                </c:pt>
              </c:strCache>
            </c:strRef>
          </c:cat>
          <c:val>
            <c:numRef>
              <c:f>Tabelle2!$D$13:$D$17</c:f>
              <c:numCache>
                <c:formatCode>General</c:formatCode>
                <c:ptCount val="5"/>
                <c:pt idx="1">
                  <c:v>4</c:v>
                </c:pt>
                <c:pt idx="2">
                  <c:v>4</c:v>
                </c:pt>
                <c:pt idx="3">
                  <c:v>4</c:v>
                </c:pt>
                <c:pt idx="4">
                  <c:v>4</c:v>
                </c:pt>
              </c:numCache>
            </c:numRef>
          </c:val>
        </c:ser>
        <c:ser>
          <c:idx val="1"/>
          <c:order val="3"/>
          <c:tx>
            <c:strRef>
              <c:f>Tabelle2!$E$11:$E$12</c:f>
              <c:strCache>
                <c:ptCount val="2"/>
                <c:pt idx="0">
                  <c:v>Arbeitnehmer*innen</c:v>
                </c:pt>
                <c:pt idx="1">
                  <c:v>Zusätzlich (z. B. bAV)</c:v>
                </c:pt>
              </c:strCache>
            </c:strRef>
          </c:tx>
          <c:spPr>
            <a:solidFill>
              <a:schemeClr val="tx1">
                <a:lumMod val="75000"/>
                <a:lumOff val="2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Tabelle2!$B$13:$B$17</c:f>
              <c:strCache>
                <c:ptCount val="5"/>
                <c:pt idx="0">
                  <c:v>zum Vergleich Österreich: 22,8 %</c:v>
                </c:pt>
                <c:pt idx="1">
                  <c:v>2015: 24,1 %</c:v>
                </c:pt>
                <c:pt idx="2">
                  <c:v>2020: 24,8 %</c:v>
                </c:pt>
                <c:pt idx="3">
                  <c:v>2025: 27,4 %</c:v>
                </c:pt>
                <c:pt idx="4">
                  <c:v>2030: 29 %</c:v>
                </c:pt>
              </c:strCache>
            </c:strRef>
          </c:cat>
          <c:val>
            <c:numRef>
              <c:f>Tabelle2!$E$13:$E$17</c:f>
              <c:numCache>
                <c:formatCode>General</c:formatCode>
                <c:ptCount val="5"/>
                <c:pt idx="1">
                  <c:v>1.4</c:v>
                </c:pt>
                <c:pt idx="2">
                  <c:v>2.1</c:v>
                </c:pt>
                <c:pt idx="3">
                  <c:v>3</c:v>
                </c:pt>
                <c:pt idx="4">
                  <c:v>3.2</c:v>
                </c:pt>
              </c:numCache>
            </c:numRef>
          </c:val>
        </c:ser>
        <c:dLbls>
          <c:showLegendKey val="0"/>
          <c:showVal val="0"/>
          <c:showCatName val="0"/>
          <c:showSerName val="0"/>
          <c:showPercent val="0"/>
          <c:showBubbleSize val="0"/>
        </c:dLbls>
        <c:gapWidth val="50"/>
        <c:overlap val="100"/>
        <c:serLines>
          <c:spPr>
            <a:ln w="9525" cap="flat" cmpd="sng" algn="ctr">
              <a:solidFill>
                <a:schemeClr val="tx1">
                  <a:lumMod val="35000"/>
                  <a:lumOff val="65000"/>
                </a:schemeClr>
              </a:solidFill>
              <a:round/>
            </a:ln>
            <a:effectLst/>
          </c:spPr>
        </c:serLines>
        <c:axId val="383960680"/>
        <c:axId val="383961072"/>
      </c:barChart>
      <c:catAx>
        <c:axId val="383960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de-DE"/>
          </a:p>
        </c:txPr>
        <c:crossAx val="383961072"/>
        <c:crosses val="autoZero"/>
        <c:auto val="1"/>
        <c:lblAlgn val="ctr"/>
        <c:lblOffset val="100"/>
        <c:noMultiLvlLbl val="0"/>
      </c:catAx>
      <c:valAx>
        <c:axId val="3839610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de-DE"/>
                  <a:t>in %</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de-DE"/>
          </a:p>
        </c:txPr>
        <c:crossAx val="383960680"/>
        <c:crosses val="autoZero"/>
        <c:crossBetween val="between"/>
      </c:valAx>
      <c:spPr>
        <a:noFill/>
        <a:ln>
          <a:noFill/>
        </a:ln>
        <a:effectLst/>
      </c:spPr>
    </c:plotArea>
    <c:legend>
      <c:legendPos val="r"/>
      <c:layout>
        <c:manualLayout>
          <c:xMode val="edge"/>
          <c:yMode val="edge"/>
          <c:x val="0.76849831628442489"/>
          <c:y val="0.27170170088928569"/>
          <c:w val="0.20272967255710875"/>
          <c:h val="0.6134082391937554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0.68389</cdr:x>
      <cdr:y>0.90274</cdr:y>
    </cdr:from>
    <cdr:to>
      <cdr:x>0.98446</cdr:x>
      <cdr:y>0.97775</cdr:y>
    </cdr:to>
    <cdr:sp macro="" textlink="">
      <cdr:nvSpPr>
        <cdr:cNvPr id="2" name="Textfeld 1"/>
        <cdr:cNvSpPr txBox="1"/>
      </cdr:nvSpPr>
      <cdr:spPr>
        <a:xfrm xmlns:a="http://schemas.openxmlformats.org/drawingml/2006/main">
          <a:off x="6172199" y="5576272"/>
          <a:ext cx="2712682" cy="46334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900" b="1" dirty="0"/>
            <a:t>Quelle: Statistisches</a:t>
          </a:r>
          <a:r>
            <a:rPr lang="de-DE" sz="900" b="1" baseline="0" dirty="0"/>
            <a:t> Bundesamt. </a:t>
          </a:r>
          <a:endParaRPr lang="de-DE" sz="900" b="1" baseline="0" dirty="0" smtClean="0"/>
        </a:p>
        <a:p xmlns:a="http://schemas.openxmlformats.org/drawingml/2006/main">
          <a:r>
            <a:rPr lang="de-DE" sz="900" b="1" baseline="0" dirty="0" smtClean="0"/>
            <a:t>13. Bevölkerungsvorausberechnung</a:t>
          </a:r>
          <a:endParaRPr lang="de-DE" sz="900" b="1" dirty="0"/>
        </a:p>
      </cdr:txBody>
    </cdr:sp>
  </cdr:relSizeAnchor>
  <cdr:relSizeAnchor xmlns:cdr="http://schemas.openxmlformats.org/drawingml/2006/chartDrawing">
    <cdr:from>
      <cdr:x>0.16098</cdr:x>
      <cdr:y>0.92231</cdr:y>
    </cdr:from>
    <cdr:to>
      <cdr:x>0.59106</cdr:x>
      <cdr:y>0.94987</cdr:y>
    </cdr:to>
    <cdr:sp macro="" textlink="">
      <cdr:nvSpPr>
        <cdr:cNvPr id="3" name="Textfeld 2"/>
        <cdr:cNvSpPr txBox="1"/>
      </cdr:nvSpPr>
      <cdr:spPr>
        <a:xfrm xmlns:a="http://schemas.openxmlformats.org/drawingml/2006/main">
          <a:off x="1496786" y="5563810"/>
          <a:ext cx="3998988" cy="1663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e-DE"/>
        </a:p>
      </cdr:txBody>
    </cdr:sp>
  </cdr:relSizeAnchor>
  <cdr:relSizeAnchor xmlns:cdr="http://schemas.openxmlformats.org/drawingml/2006/chartDrawing">
    <cdr:from>
      <cdr:x>0.05528</cdr:x>
      <cdr:y>0.89871</cdr:y>
    </cdr:from>
    <cdr:to>
      <cdr:x>0.6561</cdr:x>
      <cdr:y>0.99121</cdr:y>
    </cdr:to>
    <cdr:sp macro="" textlink="">
      <cdr:nvSpPr>
        <cdr:cNvPr id="4" name="Textfeld 3"/>
        <cdr:cNvSpPr txBox="1"/>
      </cdr:nvSpPr>
      <cdr:spPr>
        <a:xfrm xmlns:a="http://schemas.openxmlformats.org/drawingml/2006/main">
          <a:off x="481653" y="4716804"/>
          <a:ext cx="5234926" cy="48545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900" b="1" dirty="0"/>
            <a:t>Variante</a:t>
          </a:r>
          <a:r>
            <a:rPr lang="de-DE" sz="900" b="1" baseline="0" dirty="0"/>
            <a:t> 2:</a:t>
          </a:r>
          <a:r>
            <a:rPr lang="de-DE" sz="900" b="1" dirty="0"/>
            <a:t> Geburtenrate 1,4 Kinder je Frau, Lebenserwartung bei Geburt 2060 für Jungen 84,8/Mädchen 88,8 Jahre, </a:t>
          </a:r>
          <a:r>
            <a:rPr lang="de-DE" sz="900" b="1" u="sng" dirty="0"/>
            <a:t>langfristiger Wanderungssaldo 200 000 </a:t>
          </a:r>
          <a:r>
            <a:rPr lang="de-DE" sz="900" b="1" dirty="0"/>
            <a:t>(G1-L1-W2</a:t>
          </a:r>
          <a:r>
            <a:rPr lang="de-DE" sz="900" b="1" dirty="0" smtClean="0"/>
            <a:t>)</a:t>
          </a:r>
        </a:p>
        <a:p xmlns:a="http://schemas.openxmlformats.org/drawingml/2006/main">
          <a:r>
            <a:rPr lang="de-DE" sz="900" b="1" dirty="0" smtClean="0"/>
            <a:t>Lebenserwartung 2012: Jungen 77,7 / Mädchen 82,3 Jahre.</a:t>
          </a:r>
          <a:endParaRPr lang="de-DE" sz="9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bwMode="auto">
          <a:xfrm>
            <a:off x="2" y="0"/>
            <a:ext cx="2945659" cy="496332"/>
          </a:xfrm>
          <a:prstGeom prst="rect">
            <a:avLst/>
          </a:prstGeom>
          <a:noFill/>
          <a:ln w="9525">
            <a:noFill/>
            <a:miter lim="800000"/>
            <a:headEnd/>
            <a:tailEnd/>
          </a:ln>
          <a:effectLst/>
        </p:spPr>
        <p:txBody>
          <a:bodyPr vert="horz" wrap="square" lIns="92008" tIns="46003" rIns="92008" bIns="46003" numCol="1" anchor="t" anchorCtr="0" compatLnSpc="1">
            <a:prstTxWarp prst="textNoShape">
              <a:avLst/>
            </a:prstTxWarp>
          </a:bodyPr>
          <a:lstStyle>
            <a:lvl1pPr>
              <a:defRPr sz="1200"/>
            </a:lvl1pPr>
          </a:lstStyle>
          <a:p>
            <a:endParaRPr lang="de-DE"/>
          </a:p>
        </p:txBody>
      </p:sp>
      <p:sp>
        <p:nvSpPr>
          <p:cNvPr id="138243"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2008" tIns="46003" rIns="92008" bIns="46003" numCol="1" anchor="t" anchorCtr="0" compatLnSpc="1">
            <a:prstTxWarp prst="textNoShape">
              <a:avLst/>
            </a:prstTxWarp>
          </a:bodyPr>
          <a:lstStyle>
            <a:lvl1pPr algn="r">
              <a:defRPr sz="1200"/>
            </a:lvl1pPr>
          </a:lstStyle>
          <a:p>
            <a:endParaRPr lang="de-DE"/>
          </a:p>
        </p:txBody>
      </p:sp>
      <p:sp>
        <p:nvSpPr>
          <p:cNvPr id="13824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138245"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2008" tIns="46003" rIns="92008" bIns="46003"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38246" name="Rectangle 6"/>
          <p:cNvSpPr>
            <a:spLocks noGrp="1" noChangeArrowheads="1"/>
          </p:cNvSpPr>
          <p:nvPr>
            <p:ph type="ftr" sz="quarter" idx="4"/>
          </p:nvPr>
        </p:nvSpPr>
        <p:spPr bwMode="auto">
          <a:xfrm>
            <a:off x="2" y="9428583"/>
            <a:ext cx="2945659" cy="496332"/>
          </a:xfrm>
          <a:prstGeom prst="rect">
            <a:avLst/>
          </a:prstGeom>
          <a:noFill/>
          <a:ln w="9525">
            <a:noFill/>
            <a:miter lim="800000"/>
            <a:headEnd/>
            <a:tailEnd/>
          </a:ln>
          <a:effectLst/>
        </p:spPr>
        <p:txBody>
          <a:bodyPr vert="horz" wrap="square" lIns="92008" tIns="46003" rIns="92008" bIns="46003" numCol="1" anchor="b" anchorCtr="0" compatLnSpc="1">
            <a:prstTxWarp prst="textNoShape">
              <a:avLst/>
            </a:prstTxWarp>
          </a:bodyPr>
          <a:lstStyle>
            <a:lvl1pPr>
              <a:defRPr sz="1200"/>
            </a:lvl1pPr>
          </a:lstStyle>
          <a:p>
            <a:endParaRPr lang="de-DE"/>
          </a:p>
        </p:txBody>
      </p:sp>
      <p:sp>
        <p:nvSpPr>
          <p:cNvPr id="138247"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2008" tIns="46003" rIns="92008" bIns="46003" numCol="1" anchor="b" anchorCtr="0" compatLnSpc="1">
            <a:prstTxWarp prst="textNoShape">
              <a:avLst/>
            </a:prstTxWarp>
          </a:bodyPr>
          <a:lstStyle>
            <a:lvl1pPr algn="r">
              <a:defRPr sz="1200"/>
            </a:lvl1pPr>
          </a:lstStyle>
          <a:p>
            <a:fld id="{5D7454A5-C749-4867-BF0D-3D1D0F445919}" type="slidenum">
              <a:rPr lang="de-DE"/>
              <a:pPr/>
              <a:t>‹Nr.›</a:t>
            </a:fld>
            <a:endParaRPr lang="de-DE"/>
          </a:p>
        </p:txBody>
      </p:sp>
    </p:spTree>
    <p:extLst>
      <p:ext uri="{BB962C8B-B14F-4D97-AF65-F5344CB8AC3E}">
        <p14:creationId xmlns:p14="http://schemas.microsoft.com/office/powerpoint/2010/main" val="364051605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pPr defTabSz="909537"/>
            <a:fld id="{27AF3341-C989-4C03-AEE1-5BBDD531A88F}" type="slidenum">
              <a:rPr lang="de-DE" smtClean="0">
                <a:latin typeface="Arial" pitchFamily="34" charset="0"/>
              </a:rPr>
              <a:pPr defTabSz="909537"/>
              <a:t>1</a:t>
            </a:fld>
            <a:endParaRPr lang="de-DE" dirty="0" smtClean="0">
              <a:latin typeface="Arial"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de-DE" dirty="0" smtClean="0">
              <a:latin typeface="Arial" pitchFamily="34" charset="0"/>
            </a:endParaRPr>
          </a:p>
        </p:txBody>
      </p:sp>
      <p:sp>
        <p:nvSpPr>
          <p:cNvPr id="40965" name="Fußzeilenplatzhalter 4"/>
          <p:cNvSpPr>
            <a:spLocks noGrp="1"/>
          </p:cNvSpPr>
          <p:nvPr>
            <p:ph type="ftr" sz="quarter" idx="4"/>
          </p:nvPr>
        </p:nvSpPr>
        <p:spPr>
          <a:noFill/>
        </p:spPr>
        <p:txBody>
          <a:bodyPr/>
          <a:lstStyle/>
          <a:p>
            <a:pPr defTabSz="909537"/>
            <a:r>
              <a:rPr lang="de-DE" dirty="0" smtClean="0">
                <a:latin typeface="Arial" pitchFamily="34" charset="0"/>
              </a:rPr>
              <a:t>Matthias W. Birkwald, MdB</a:t>
            </a:r>
          </a:p>
        </p:txBody>
      </p:sp>
    </p:spTree>
    <p:extLst>
      <p:ext uri="{BB962C8B-B14F-4D97-AF65-F5344CB8AC3E}">
        <p14:creationId xmlns:p14="http://schemas.microsoft.com/office/powerpoint/2010/main" val="30122330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p:spPr>
        <p:txBody>
          <a:bodyPr/>
          <a:lstStyle/>
          <a:p>
            <a:pPr lvl="1">
              <a:buClr>
                <a:srgbClr val="FF0000"/>
              </a:buClr>
              <a:buFont typeface="Wingdings" panose="05000000000000000000" pitchFamily="2" charset="2"/>
              <a:buChar char="§"/>
            </a:pPr>
            <a:r>
              <a:rPr lang="de-DE" b="1" dirty="0" smtClean="0"/>
              <a:t>Zurück zu einem Rentenniveau von 53 %! </a:t>
            </a:r>
            <a:r>
              <a:rPr lang="de-DE" b="1" dirty="0" smtClean="0">
                <a:sym typeface="Wingdings" panose="05000000000000000000" pitchFamily="2" charset="2"/>
              </a:rPr>
              <a:t>Bezieht</a:t>
            </a:r>
            <a:r>
              <a:rPr lang="de-DE" b="1" baseline="0" dirty="0" smtClean="0">
                <a:sym typeface="Wingdings" panose="05000000000000000000" pitchFamily="2" charset="2"/>
              </a:rPr>
              <a:t> sich auf das: </a:t>
            </a:r>
            <a:r>
              <a:rPr lang="de-DE" b="1" dirty="0" smtClean="0"/>
              <a:t> Sicherungsniveau vor Steuern = ohne Sozialabgaben = nicht ganz korrekt ‚Netto‘. Das macht aber Sinn, da Steuern je nach Jahrgang variieren! </a:t>
            </a:r>
          </a:p>
        </p:txBody>
      </p:sp>
      <p:sp>
        <p:nvSpPr>
          <p:cNvPr id="48132" name="Kopfzeilenplatzhalter 3"/>
          <p:cNvSpPr>
            <a:spLocks noGrp="1"/>
          </p:cNvSpPr>
          <p:nvPr>
            <p:ph type="hdr" sz="quarter"/>
          </p:nvPr>
        </p:nvSpPr>
        <p:spPr>
          <a:noFill/>
        </p:spPr>
        <p:txBody>
          <a:bodyPr/>
          <a:lstStyle/>
          <a:p>
            <a:pPr defTabSz="903534"/>
            <a:endParaRPr lang="de-DE" dirty="0" smtClean="0">
              <a:latin typeface="Arial" panose="020B0604020202020204" pitchFamily="34" charset="0"/>
              <a:cs typeface="Arial" panose="020B0604020202020204" pitchFamily="34" charset="0"/>
            </a:endParaRPr>
          </a:p>
        </p:txBody>
      </p:sp>
      <p:sp>
        <p:nvSpPr>
          <p:cNvPr id="48133" name="Fußzeilenplatzhalter 4"/>
          <p:cNvSpPr>
            <a:spLocks noGrp="1"/>
          </p:cNvSpPr>
          <p:nvPr>
            <p:ph type="ftr" sz="quarter" idx="4"/>
          </p:nvPr>
        </p:nvSpPr>
        <p:spPr>
          <a:noFill/>
        </p:spPr>
        <p:txBody>
          <a:bodyPr/>
          <a:lstStyle/>
          <a:p>
            <a:pPr defTabSz="903534"/>
            <a:r>
              <a:rPr lang="de-DE" dirty="0" smtClean="0">
                <a:latin typeface="Arial" panose="020B0604020202020204" pitchFamily="34" charset="0"/>
                <a:cs typeface="Arial" panose="020B0604020202020204" pitchFamily="34" charset="0"/>
              </a:rPr>
              <a:t>Matthias W. Birkwald, MdB</a:t>
            </a:r>
          </a:p>
        </p:txBody>
      </p:sp>
      <p:sp>
        <p:nvSpPr>
          <p:cNvPr id="48134" name="Foliennummernplatzhalter 5"/>
          <p:cNvSpPr>
            <a:spLocks noGrp="1"/>
          </p:cNvSpPr>
          <p:nvPr>
            <p:ph type="sldNum" sz="quarter" idx="5"/>
          </p:nvPr>
        </p:nvSpPr>
        <p:spPr>
          <a:noFill/>
        </p:spPr>
        <p:txBody>
          <a:bodyPr/>
          <a:lstStyle/>
          <a:p>
            <a:pPr defTabSz="903534"/>
            <a:fld id="{081301BE-2198-4292-89AD-1A84C2FD666E}" type="slidenum">
              <a:rPr lang="de-DE" smtClean="0">
                <a:latin typeface="Arial" panose="020B0604020202020204" pitchFamily="34" charset="0"/>
                <a:cs typeface="Arial" panose="020B0604020202020204" pitchFamily="34" charset="0"/>
              </a:rPr>
              <a:pPr defTabSz="903534"/>
              <a:t>10</a:t>
            </a:fld>
            <a:endParaRPr lang="de-DE" dirty="0" smtClean="0">
              <a:latin typeface="Arial" pitchFamily="34" charset="0"/>
              <a:cs typeface="Arial" panose="020B0604020202020204" pitchFamily="34" charset="0"/>
            </a:endParaRPr>
          </a:p>
        </p:txBody>
      </p:sp>
    </p:spTree>
    <p:extLst>
      <p:ext uri="{BB962C8B-B14F-4D97-AF65-F5344CB8AC3E}">
        <p14:creationId xmlns:p14="http://schemas.microsoft.com/office/powerpoint/2010/main" val="2504756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p:spPr>
        <p:txBody>
          <a:bodyPr/>
          <a:lstStyle/>
          <a:p>
            <a:pPr lvl="1">
              <a:buClr>
                <a:srgbClr val="FF0000"/>
              </a:buClr>
              <a:buFont typeface="Wingdings" panose="05000000000000000000" pitchFamily="2" charset="2"/>
              <a:buChar char="§"/>
            </a:pPr>
            <a:r>
              <a:rPr lang="de-DE" b="1" dirty="0" smtClean="0"/>
              <a:t>Zurück zu einem Rentenniveau von 53 %! </a:t>
            </a:r>
            <a:r>
              <a:rPr lang="de-DE" b="1" dirty="0" smtClean="0">
                <a:sym typeface="Wingdings" panose="05000000000000000000" pitchFamily="2" charset="2"/>
              </a:rPr>
              <a:t>Bezieht</a:t>
            </a:r>
            <a:r>
              <a:rPr lang="de-DE" b="1" baseline="0" dirty="0" smtClean="0">
                <a:sym typeface="Wingdings" panose="05000000000000000000" pitchFamily="2" charset="2"/>
              </a:rPr>
              <a:t> sich auf das: </a:t>
            </a:r>
            <a:r>
              <a:rPr lang="de-DE" b="1" dirty="0" smtClean="0"/>
              <a:t> Sicherungsniveau vor Steuern = ohne Sozialabgaben = nicht ganz korrekt ‚Netto‘. Das macht aber Sinn, da Steuern je nach Jahrgang variieren! </a:t>
            </a:r>
          </a:p>
        </p:txBody>
      </p:sp>
      <p:sp>
        <p:nvSpPr>
          <p:cNvPr id="48132" name="Kopfzeilenplatzhalter 3"/>
          <p:cNvSpPr>
            <a:spLocks noGrp="1"/>
          </p:cNvSpPr>
          <p:nvPr>
            <p:ph type="hdr" sz="quarter"/>
          </p:nvPr>
        </p:nvSpPr>
        <p:spPr>
          <a:noFill/>
        </p:spPr>
        <p:txBody>
          <a:bodyPr/>
          <a:lstStyle/>
          <a:p>
            <a:pPr defTabSz="903534"/>
            <a:endParaRPr lang="de-DE" dirty="0" smtClean="0">
              <a:latin typeface="Arial" panose="020B0604020202020204" pitchFamily="34" charset="0"/>
              <a:cs typeface="Arial" panose="020B0604020202020204" pitchFamily="34" charset="0"/>
            </a:endParaRPr>
          </a:p>
        </p:txBody>
      </p:sp>
      <p:sp>
        <p:nvSpPr>
          <p:cNvPr id="48133" name="Fußzeilenplatzhalter 4"/>
          <p:cNvSpPr>
            <a:spLocks noGrp="1"/>
          </p:cNvSpPr>
          <p:nvPr>
            <p:ph type="ftr" sz="quarter" idx="4"/>
          </p:nvPr>
        </p:nvSpPr>
        <p:spPr>
          <a:noFill/>
        </p:spPr>
        <p:txBody>
          <a:bodyPr/>
          <a:lstStyle/>
          <a:p>
            <a:pPr defTabSz="903534"/>
            <a:r>
              <a:rPr lang="de-DE" dirty="0" smtClean="0">
                <a:latin typeface="Arial" panose="020B0604020202020204" pitchFamily="34" charset="0"/>
                <a:cs typeface="Arial" panose="020B0604020202020204" pitchFamily="34" charset="0"/>
              </a:rPr>
              <a:t>Matthias W. Birkwald, MdB</a:t>
            </a:r>
          </a:p>
        </p:txBody>
      </p:sp>
      <p:sp>
        <p:nvSpPr>
          <p:cNvPr id="48134" name="Foliennummernplatzhalter 5"/>
          <p:cNvSpPr>
            <a:spLocks noGrp="1"/>
          </p:cNvSpPr>
          <p:nvPr>
            <p:ph type="sldNum" sz="quarter" idx="5"/>
          </p:nvPr>
        </p:nvSpPr>
        <p:spPr>
          <a:noFill/>
        </p:spPr>
        <p:txBody>
          <a:bodyPr/>
          <a:lstStyle/>
          <a:p>
            <a:pPr defTabSz="903534"/>
            <a:fld id="{081301BE-2198-4292-89AD-1A84C2FD666E}" type="slidenum">
              <a:rPr lang="de-DE" smtClean="0">
                <a:latin typeface="Arial" panose="020B0604020202020204" pitchFamily="34" charset="0"/>
                <a:cs typeface="Arial" panose="020B0604020202020204" pitchFamily="34" charset="0"/>
              </a:rPr>
              <a:pPr defTabSz="903534"/>
              <a:t>14</a:t>
            </a:fld>
            <a:endParaRPr lang="de-DE" dirty="0" smtClean="0">
              <a:latin typeface="Arial" pitchFamily="34" charset="0"/>
              <a:cs typeface="Arial" panose="020B0604020202020204" pitchFamily="34" charset="0"/>
            </a:endParaRPr>
          </a:p>
        </p:txBody>
      </p:sp>
    </p:spTree>
    <p:extLst>
      <p:ext uri="{BB962C8B-B14F-4D97-AF65-F5344CB8AC3E}">
        <p14:creationId xmlns:p14="http://schemas.microsoft.com/office/powerpoint/2010/main" val="3878333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pPr defTabSz="903534"/>
            <a:fld id="{E75AD765-E094-4DAB-B578-7A080E9D9176}" type="slidenum">
              <a:rPr lang="de-DE" smtClean="0">
                <a:latin typeface="Arial" pitchFamily="34" charset="0"/>
              </a:rPr>
              <a:pPr defTabSz="903534"/>
              <a:t>15</a:t>
            </a:fld>
            <a:endParaRPr lang="de-DE" dirty="0" smtClean="0">
              <a:latin typeface="Arial" pitchFamily="34"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de-DE" smtClean="0">
              <a:latin typeface="Arial" pitchFamily="34" charset="0"/>
            </a:endParaRPr>
          </a:p>
        </p:txBody>
      </p:sp>
      <p:sp>
        <p:nvSpPr>
          <p:cNvPr id="72709" name="Fußzeilenplatzhalter 4"/>
          <p:cNvSpPr>
            <a:spLocks noGrp="1"/>
          </p:cNvSpPr>
          <p:nvPr>
            <p:ph type="ftr" sz="quarter" idx="4"/>
          </p:nvPr>
        </p:nvSpPr>
        <p:spPr>
          <a:noFill/>
        </p:spPr>
        <p:txBody>
          <a:bodyPr/>
          <a:lstStyle/>
          <a:p>
            <a:pPr defTabSz="903534"/>
            <a:r>
              <a:rPr lang="de-DE" dirty="0" smtClean="0">
                <a:latin typeface="Arial" pitchFamily="34" charset="0"/>
              </a:rPr>
              <a:t>Matthias W. Birkwald, MdB</a:t>
            </a:r>
          </a:p>
        </p:txBody>
      </p:sp>
      <p:sp>
        <p:nvSpPr>
          <p:cNvPr id="72710" name="Kopfzeilenplatzhalter 5"/>
          <p:cNvSpPr>
            <a:spLocks noGrp="1"/>
          </p:cNvSpPr>
          <p:nvPr>
            <p:ph type="hdr" sz="quarter"/>
          </p:nvPr>
        </p:nvSpPr>
        <p:spPr>
          <a:noFill/>
        </p:spPr>
        <p:txBody>
          <a:bodyPr/>
          <a:lstStyle/>
          <a:p>
            <a:pPr defTabSz="903534"/>
            <a:endParaRPr lang="de-DE" dirty="0" smtClean="0">
              <a:latin typeface="Arial" pitchFamily="34" charset="0"/>
            </a:endParaRPr>
          </a:p>
        </p:txBody>
      </p:sp>
    </p:spTree>
    <p:extLst>
      <p:ext uri="{BB962C8B-B14F-4D97-AF65-F5344CB8AC3E}">
        <p14:creationId xmlns:p14="http://schemas.microsoft.com/office/powerpoint/2010/main" val="4047805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pPr defTabSz="909537"/>
            <a:fld id="{E75AD765-E094-4DAB-B578-7A080E9D9176}" type="slidenum">
              <a:rPr lang="de-DE" smtClean="0">
                <a:latin typeface="Arial" pitchFamily="34" charset="0"/>
              </a:rPr>
              <a:pPr defTabSz="909537"/>
              <a:t>16</a:t>
            </a:fld>
            <a:endParaRPr lang="de-DE" dirty="0" smtClean="0">
              <a:latin typeface="Arial" pitchFamily="34"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de-DE" smtClean="0">
              <a:latin typeface="Arial" pitchFamily="34" charset="0"/>
            </a:endParaRPr>
          </a:p>
        </p:txBody>
      </p:sp>
      <p:sp>
        <p:nvSpPr>
          <p:cNvPr id="72709" name="Fußzeilenplatzhalter 4"/>
          <p:cNvSpPr>
            <a:spLocks noGrp="1"/>
          </p:cNvSpPr>
          <p:nvPr>
            <p:ph type="ftr" sz="quarter" idx="4"/>
          </p:nvPr>
        </p:nvSpPr>
        <p:spPr>
          <a:noFill/>
        </p:spPr>
        <p:txBody>
          <a:bodyPr/>
          <a:lstStyle/>
          <a:p>
            <a:pPr defTabSz="909537"/>
            <a:r>
              <a:rPr lang="de-DE" dirty="0" smtClean="0">
                <a:latin typeface="Arial" pitchFamily="34" charset="0"/>
              </a:rPr>
              <a:t>Matthias W. Birkwald, MdB</a:t>
            </a:r>
          </a:p>
        </p:txBody>
      </p:sp>
      <p:sp>
        <p:nvSpPr>
          <p:cNvPr id="72710" name="Kopfzeilenplatzhalter 5"/>
          <p:cNvSpPr>
            <a:spLocks noGrp="1"/>
          </p:cNvSpPr>
          <p:nvPr>
            <p:ph type="hdr" sz="quarter"/>
          </p:nvPr>
        </p:nvSpPr>
        <p:spPr>
          <a:noFill/>
        </p:spPr>
        <p:txBody>
          <a:bodyPr/>
          <a:lstStyle/>
          <a:p>
            <a:pPr defTabSz="909537"/>
            <a:endParaRPr lang="de-DE" dirty="0" smtClean="0">
              <a:latin typeface="Arial" pitchFamily="34" charset="0"/>
            </a:endParaRPr>
          </a:p>
        </p:txBody>
      </p:sp>
    </p:spTree>
    <p:extLst>
      <p:ext uri="{BB962C8B-B14F-4D97-AF65-F5344CB8AC3E}">
        <p14:creationId xmlns:p14="http://schemas.microsoft.com/office/powerpoint/2010/main" val="22779018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pPr defTabSz="903534"/>
            <a:fld id="{E75AD765-E094-4DAB-B578-7A080E9D9176}" type="slidenum">
              <a:rPr lang="de-DE" smtClean="0">
                <a:latin typeface="Arial" pitchFamily="34" charset="0"/>
              </a:rPr>
              <a:pPr defTabSz="903534"/>
              <a:t>17</a:t>
            </a:fld>
            <a:endParaRPr lang="de-DE" dirty="0" smtClean="0">
              <a:latin typeface="Arial" pitchFamily="34"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de-DE" smtClean="0">
              <a:latin typeface="Arial" pitchFamily="34" charset="0"/>
            </a:endParaRPr>
          </a:p>
        </p:txBody>
      </p:sp>
      <p:sp>
        <p:nvSpPr>
          <p:cNvPr id="72709" name="Fußzeilenplatzhalter 4"/>
          <p:cNvSpPr>
            <a:spLocks noGrp="1"/>
          </p:cNvSpPr>
          <p:nvPr>
            <p:ph type="ftr" sz="quarter" idx="4"/>
          </p:nvPr>
        </p:nvSpPr>
        <p:spPr>
          <a:noFill/>
        </p:spPr>
        <p:txBody>
          <a:bodyPr/>
          <a:lstStyle/>
          <a:p>
            <a:pPr defTabSz="903534"/>
            <a:r>
              <a:rPr lang="de-DE" dirty="0" smtClean="0">
                <a:latin typeface="Arial" pitchFamily="34" charset="0"/>
              </a:rPr>
              <a:t>Matthias W. Birkwald, MdB</a:t>
            </a:r>
          </a:p>
        </p:txBody>
      </p:sp>
      <p:sp>
        <p:nvSpPr>
          <p:cNvPr id="72710" name="Kopfzeilenplatzhalter 5"/>
          <p:cNvSpPr>
            <a:spLocks noGrp="1"/>
          </p:cNvSpPr>
          <p:nvPr>
            <p:ph type="hdr" sz="quarter"/>
          </p:nvPr>
        </p:nvSpPr>
        <p:spPr>
          <a:noFill/>
        </p:spPr>
        <p:txBody>
          <a:bodyPr/>
          <a:lstStyle/>
          <a:p>
            <a:pPr defTabSz="903534"/>
            <a:endParaRPr lang="de-DE" dirty="0" smtClean="0">
              <a:latin typeface="Arial" pitchFamily="34" charset="0"/>
            </a:endParaRPr>
          </a:p>
        </p:txBody>
      </p:sp>
    </p:spTree>
    <p:extLst>
      <p:ext uri="{BB962C8B-B14F-4D97-AF65-F5344CB8AC3E}">
        <p14:creationId xmlns:p14="http://schemas.microsoft.com/office/powerpoint/2010/main" val="3039922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p:spPr>
        <p:txBody>
          <a:bodyPr/>
          <a:lstStyle/>
          <a:p>
            <a:pPr defTabSz="913044">
              <a:defRPr/>
            </a:pPr>
            <a:r>
              <a:rPr lang="de-DE" sz="1200" dirty="0">
                <a:latin typeface="Arial" panose="020B0604020202020204" pitchFamily="34" charset="0"/>
                <a:cs typeface="Arial" panose="020B0604020202020204" pitchFamily="34" charset="0"/>
              </a:rPr>
              <a:t>Dunkelziffer ist eigentlich nicht 1,1 bis 1,4 Millionen, denn es hieß in der Studie: Beckers Berechnungen beruhen auf Daten des Sozio-</a:t>
            </a:r>
            <a:r>
              <a:rPr lang="de-DE" sz="1200" dirty="0" err="1">
                <a:latin typeface="Arial" panose="020B0604020202020204" pitchFamily="34" charset="0"/>
                <a:cs typeface="Arial" panose="020B0604020202020204" pitchFamily="34" charset="0"/>
              </a:rPr>
              <a:t>oekonomischen</a:t>
            </a:r>
            <a:r>
              <a:rPr lang="de-DE" sz="1200" dirty="0">
                <a:latin typeface="Arial" panose="020B0604020202020204" pitchFamily="34" charset="0"/>
                <a:cs typeface="Arial" panose="020B0604020202020204" pitchFamily="34" charset="0"/>
              </a:rPr>
              <a:t> Panels (SOEP) für das Jahr 2007. Aus den Zahlen der repräsentativen Befragung ergibt sich: Von gut einer Million Menschen ab 65 Jahren, denen damals Grundsicherung zustand, bezogen nur 340.000 tatsächlich Leistungen. Die „Quote der Nichtinanspruchnahme“, so der technische Begriff für die Dunkelziffer der Armut, betrug 68 Prozent. Rechnet man die Quote auf heute um so bedeutet das 340.000 = 32 % -&gt; 512.262 =32 % 100 = 1.600.818 </a:t>
            </a:r>
          </a:p>
          <a:p>
            <a:pPr defTabSz="913044">
              <a:defRPr/>
            </a:pPr>
            <a:endParaRPr lang="de-DE" sz="1200" dirty="0">
              <a:latin typeface="Arial" panose="020B0604020202020204" pitchFamily="34" charset="0"/>
              <a:cs typeface="Arial" panose="020B0604020202020204" pitchFamily="34" charset="0"/>
            </a:endParaRPr>
          </a:p>
          <a:p>
            <a:pPr defTabSz="913044">
              <a:defRPr/>
            </a:pPr>
            <a:r>
              <a:rPr lang="de-DE" sz="1200" dirty="0">
                <a:latin typeface="Arial" panose="020B0604020202020204" pitchFamily="34" charset="0"/>
                <a:cs typeface="Arial" panose="020B0604020202020204" pitchFamily="34" charset="0"/>
              </a:rPr>
              <a:t>Neue Daten für 2014</a:t>
            </a:r>
          </a:p>
          <a:p>
            <a:pPr defTabSz="913044">
              <a:defRPr/>
            </a:pPr>
            <a:endParaRPr lang="de-DE" sz="1200" dirty="0">
              <a:latin typeface="Arial" panose="020B0604020202020204" pitchFamily="34" charset="0"/>
              <a:cs typeface="Arial" panose="020B0604020202020204" pitchFamily="34" charset="0"/>
            </a:endParaRPr>
          </a:p>
          <a:p>
            <a:pPr defTabSz="913044">
              <a:defRPr/>
            </a:pPr>
            <a:r>
              <a:rPr lang="de-DE" dirty="0" smtClean="0">
                <a:latin typeface="Arial" pitchFamily="34" charset="0"/>
                <a:cs typeface="Arial" panose="020B0604020202020204" pitchFamily="34" charset="0"/>
              </a:rPr>
              <a:t>https://www.destatis.de/DE/PresseService/Presse/Pressemitteilungen/2015/08/PD15_280_221pdf.pdf?__blob=publicationFile</a:t>
            </a:r>
          </a:p>
          <a:p>
            <a:pPr defTabSz="913044">
              <a:defRPr/>
            </a:pPr>
            <a:endParaRPr lang="de-DE" dirty="0" smtClean="0">
              <a:latin typeface="Arial" pitchFamily="34" charset="0"/>
              <a:cs typeface="Arial" panose="020B0604020202020204" pitchFamily="34" charset="0"/>
            </a:endParaRPr>
          </a:p>
          <a:p>
            <a:pPr defTabSz="913044">
              <a:defRPr/>
            </a:pPr>
            <a:r>
              <a:rPr lang="de-DE" dirty="0" smtClean="0">
                <a:latin typeface="Arial" pitchFamily="34" charset="0"/>
                <a:cs typeface="Arial" panose="020B0604020202020204" pitchFamily="34" charset="0"/>
              </a:rPr>
              <a:t>Neue Daten zu den </a:t>
            </a:r>
            <a:r>
              <a:rPr lang="de-DE" dirty="0" err="1" smtClean="0">
                <a:latin typeface="Arial" pitchFamily="34" charset="0"/>
                <a:cs typeface="Arial" panose="020B0604020202020204" pitchFamily="34" charset="0"/>
              </a:rPr>
              <a:t>bedarfen</a:t>
            </a:r>
            <a:endParaRPr lang="de-DE" dirty="0" smtClean="0">
              <a:latin typeface="Arial" pitchFamily="34" charset="0"/>
              <a:cs typeface="Arial" panose="020B0604020202020204" pitchFamily="34" charset="0"/>
            </a:endParaRPr>
          </a:p>
          <a:p>
            <a:pPr defTabSz="913044">
              <a:defRPr/>
            </a:pPr>
            <a:endParaRPr lang="de-DE" dirty="0" smtClean="0">
              <a:latin typeface="Arial" pitchFamily="34" charset="0"/>
              <a:cs typeface="Arial" panose="020B0604020202020204" pitchFamily="34" charset="0"/>
            </a:endParaRPr>
          </a:p>
          <a:p>
            <a:pPr defTabSz="913044">
              <a:defRPr/>
            </a:pPr>
            <a:r>
              <a:rPr lang="de-DE" dirty="0" smtClean="0">
                <a:latin typeface="Arial" pitchFamily="34" charset="0"/>
                <a:cs typeface="Arial" panose="020B0604020202020204" pitchFamily="34" charset="0"/>
              </a:rPr>
              <a:t>https://www.destatis.de/DE/ZahlenFakten/GesellschaftStaat/Soziales/Sozialleistungen/Sozialhilfe/Grundsicherung/Tabellen/06_Empf_DurchschnBetrVerschMerkmale.html</a:t>
            </a:r>
          </a:p>
          <a:p>
            <a:pPr defTabSz="913044">
              <a:defRPr/>
            </a:pPr>
            <a:endParaRPr lang="de-DE" dirty="0" smtClean="0">
              <a:latin typeface="Arial" pitchFamily="34" charset="0"/>
              <a:cs typeface="Arial" panose="020B0604020202020204" pitchFamily="34" charset="0"/>
            </a:endParaRPr>
          </a:p>
          <a:p>
            <a:pPr defTabSz="913044">
              <a:defRPr/>
            </a:pPr>
            <a:endParaRPr lang="de-DE" dirty="0" smtClean="0">
              <a:latin typeface="Arial" pitchFamily="34" charset="0"/>
              <a:cs typeface="Arial" panose="020B0604020202020204" pitchFamily="34" charset="0"/>
            </a:endParaRPr>
          </a:p>
          <a:p>
            <a:pPr defTabSz="913044">
              <a:defRPr/>
            </a:pPr>
            <a:endParaRPr lang="de-DE" dirty="0" smtClean="0">
              <a:latin typeface="Arial" pitchFamily="34" charset="0"/>
              <a:cs typeface="Arial" panose="020B0604020202020204" pitchFamily="34" charset="0"/>
            </a:endParaRPr>
          </a:p>
          <a:p>
            <a:pPr defTabSz="913044">
              <a:defRPr/>
            </a:pPr>
            <a:endParaRPr lang="de-DE" dirty="0" smtClean="0">
              <a:latin typeface="Arial" pitchFamily="34" charset="0"/>
              <a:cs typeface="Arial" panose="020B0604020202020204" pitchFamily="34" charset="0"/>
            </a:endParaRPr>
          </a:p>
          <a:p>
            <a:pPr defTabSz="913044">
              <a:defRPr/>
            </a:pPr>
            <a:endParaRPr lang="de-DE" dirty="0" smtClean="0">
              <a:latin typeface="Arial" pitchFamily="34" charset="0"/>
              <a:cs typeface="Arial" panose="020B0604020202020204" pitchFamily="34" charset="0"/>
            </a:endParaRPr>
          </a:p>
          <a:p>
            <a:pPr defTabSz="913044">
              <a:defRPr/>
            </a:pPr>
            <a:r>
              <a:rPr lang="de-DE" dirty="0" smtClean="0">
                <a:latin typeface="Arial" pitchFamily="34" charset="0"/>
                <a:cs typeface="Arial" panose="020B0604020202020204" pitchFamily="34" charset="0"/>
              </a:rPr>
              <a:t>EVS wird nur alle 5 Jahre durchgeführt. Ergebnisse für 2013 liegen noch nicht vor.</a:t>
            </a:r>
          </a:p>
          <a:p>
            <a:pPr defTabSz="913044">
              <a:defRPr/>
            </a:pPr>
            <a:endParaRPr lang="de-DE" dirty="0" smtClean="0">
              <a:latin typeface="Arial" pitchFamily="34" charset="0"/>
              <a:cs typeface="Arial" panose="020B0604020202020204" pitchFamily="34" charset="0"/>
            </a:endParaRPr>
          </a:p>
          <a:p>
            <a:r>
              <a:rPr lang="de-DE" sz="900" dirty="0">
                <a:latin typeface="Arial" pitchFamily="34" charset="0"/>
                <a:cs typeface="Arial" panose="020B0604020202020204" pitchFamily="34" charset="0"/>
              </a:rPr>
              <a:t>Quellen: </a:t>
            </a:r>
          </a:p>
          <a:p>
            <a:r>
              <a:rPr lang="de-DE" sz="900" dirty="0" err="1">
                <a:latin typeface="Arial" pitchFamily="34" charset="0"/>
                <a:cs typeface="Arial" panose="020B0604020202020204" pitchFamily="34" charset="0"/>
              </a:rPr>
              <a:t>Grusi</a:t>
            </a:r>
            <a:r>
              <a:rPr lang="de-DE" sz="900" dirty="0">
                <a:latin typeface="Arial" pitchFamily="34" charset="0"/>
                <a:cs typeface="Arial" panose="020B0604020202020204" pitchFamily="34" charset="0"/>
              </a:rPr>
              <a:t>: https://www.destatis.de/DE/ZahlenFakten/GesellschaftStaat/Soziales/Sozialleistungen/Sozialhilfe/Grundsicherung/Tabellen/ZeitvergleichQuoteAlterOrtStaatsanghoerigkeit.html</a:t>
            </a:r>
          </a:p>
          <a:p>
            <a:r>
              <a:rPr lang="de-DE" sz="900" dirty="0">
                <a:latin typeface="Arial" pitchFamily="34" charset="0"/>
                <a:cs typeface="Arial" panose="020B0604020202020204" pitchFamily="34" charset="0"/>
              </a:rPr>
              <a:t>https://www.destatis.de/DE/PresseService/Presse/Pressemitteilungen/2013/10/PD13_356_221pdf.pdf?__blob=publicationFile</a:t>
            </a:r>
          </a:p>
          <a:p>
            <a:r>
              <a:rPr lang="de-DE" sz="900" dirty="0">
                <a:latin typeface="Arial" pitchFamily="34" charset="0"/>
                <a:cs typeface="Arial" panose="020B0604020202020204" pitchFamily="34" charset="0"/>
              </a:rPr>
              <a:t>EU </a:t>
            </a:r>
            <a:r>
              <a:rPr lang="de-DE" sz="900" dirty="0" err="1">
                <a:latin typeface="Arial" pitchFamily="34" charset="0"/>
                <a:cs typeface="Arial" panose="020B0604020202020204" pitchFamily="34" charset="0"/>
              </a:rPr>
              <a:t>Silc</a:t>
            </a:r>
            <a:r>
              <a:rPr lang="de-DE" sz="900" dirty="0">
                <a:latin typeface="Arial" pitchFamily="34" charset="0"/>
                <a:cs typeface="Arial" panose="020B0604020202020204" pitchFamily="34" charset="0"/>
              </a:rPr>
              <a:t>: https://www.destatis.de/DE/ZahlenFakten/GesellschaftStaat/EinkommenKonsumLebensbedingungen/LebensbedingungenArmutsgefaehrdung/Tabellen/Einkommensverteilung_SILC.html </a:t>
            </a:r>
          </a:p>
          <a:p>
            <a:r>
              <a:rPr lang="de-DE" sz="900" dirty="0">
                <a:latin typeface="Arial" pitchFamily="34" charset="0"/>
                <a:cs typeface="Arial" panose="020B0604020202020204" pitchFamily="34" charset="0"/>
              </a:rPr>
              <a:t>Mikrozensus kann man eigentlich streichen. Methodisch nicht sauber!</a:t>
            </a:r>
          </a:p>
          <a:p>
            <a:endParaRPr lang="de-DE" baseline="0" dirty="0" smtClean="0">
              <a:latin typeface="Arial" pitchFamily="34" charset="0"/>
              <a:cs typeface="Arial" panose="020B0604020202020204" pitchFamily="34" charset="0"/>
            </a:endParaRPr>
          </a:p>
          <a:p>
            <a:r>
              <a:rPr lang="de-DE" b="1" baseline="0" dirty="0" smtClean="0">
                <a:latin typeface="Arial" pitchFamily="34" charset="0"/>
                <a:cs typeface="Arial" panose="020B0604020202020204" pitchFamily="34" charset="0"/>
              </a:rPr>
              <a:t>Grundsicherungsempfänger wegen dauerhafter Erwerbsminderung: 435.000</a:t>
            </a:r>
            <a:endParaRPr lang="de-DE" b="1" dirty="0" smtClean="0">
              <a:latin typeface="Arial" pitchFamily="34" charset="0"/>
              <a:cs typeface="Arial" panose="020B0604020202020204" pitchFamily="34" charset="0"/>
            </a:endParaRPr>
          </a:p>
        </p:txBody>
      </p:sp>
      <p:sp>
        <p:nvSpPr>
          <p:cNvPr id="48132" name="Kopfzeilenplatzhalter 3"/>
          <p:cNvSpPr>
            <a:spLocks noGrp="1"/>
          </p:cNvSpPr>
          <p:nvPr>
            <p:ph type="hdr" sz="quarter"/>
          </p:nvPr>
        </p:nvSpPr>
        <p:spPr>
          <a:noFill/>
        </p:spPr>
        <p:txBody>
          <a:bodyPr/>
          <a:lstStyle/>
          <a:p>
            <a:pPr defTabSz="903534"/>
            <a:endParaRPr lang="de-DE" dirty="0" smtClean="0">
              <a:latin typeface="Arial" panose="020B0604020202020204" pitchFamily="34" charset="0"/>
              <a:cs typeface="Arial" panose="020B0604020202020204" pitchFamily="34" charset="0"/>
            </a:endParaRPr>
          </a:p>
        </p:txBody>
      </p:sp>
      <p:sp>
        <p:nvSpPr>
          <p:cNvPr id="48133" name="Fußzeilenplatzhalter 4"/>
          <p:cNvSpPr>
            <a:spLocks noGrp="1"/>
          </p:cNvSpPr>
          <p:nvPr>
            <p:ph type="ftr" sz="quarter" idx="4"/>
          </p:nvPr>
        </p:nvSpPr>
        <p:spPr>
          <a:noFill/>
        </p:spPr>
        <p:txBody>
          <a:bodyPr/>
          <a:lstStyle/>
          <a:p>
            <a:pPr defTabSz="903534"/>
            <a:r>
              <a:rPr lang="de-DE" dirty="0" smtClean="0">
                <a:latin typeface="Arial" panose="020B0604020202020204" pitchFamily="34" charset="0"/>
                <a:cs typeface="Arial" panose="020B0604020202020204" pitchFamily="34" charset="0"/>
              </a:rPr>
              <a:t>Matthias W. Birkwald, MdB</a:t>
            </a:r>
          </a:p>
        </p:txBody>
      </p:sp>
      <p:sp>
        <p:nvSpPr>
          <p:cNvPr id="48134" name="Foliennummernplatzhalter 5"/>
          <p:cNvSpPr>
            <a:spLocks noGrp="1"/>
          </p:cNvSpPr>
          <p:nvPr>
            <p:ph type="sldNum" sz="quarter" idx="5"/>
          </p:nvPr>
        </p:nvSpPr>
        <p:spPr>
          <a:noFill/>
        </p:spPr>
        <p:txBody>
          <a:bodyPr/>
          <a:lstStyle/>
          <a:p>
            <a:pPr defTabSz="903534"/>
            <a:fld id="{081301BE-2198-4292-89AD-1A84C2FD666E}" type="slidenum">
              <a:rPr lang="de-DE" smtClean="0">
                <a:latin typeface="Arial" panose="020B0604020202020204" pitchFamily="34" charset="0"/>
                <a:cs typeface="Arial" panose="020B0604020202020204" pitchFamily="34" charset="0"/>
              </a:rPr>
              <a:pPr defTabSz="903534"/>
              <a:t>2</a:t>
            </a:fld>
            <a:endParaRPr lang="de-DE" dirty="0" smtClean="0">
              <a:latin typeface="Arial" pitchFamily="34" charset="0"/>
              <a:cs typeface="Arial" panose="020B0604020202020204" pitchFamily="34" charset="0"/>
            </a:endParaRPr>
          </a:p>
        </p:txBody>
      </p:sp>
    </p:spTree>
    <p:extLst>
      <p:ext uri="{BB962C8B-B14F-4D97-AF65-F5344CB8AC3E}">
        <p14:creationId xmlns:p14="http://schemas.microsoft.com/office/powerpoint/2010/main" val="2672208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p:spPr>
        <p:txBody>
          <a:bodyPr/>
          <a:lstStyle/>
          <a:p>
            <a:pPr lvl="1">
              <a:buClr>
                <a:srgbClr val="FF0000"/>
              </a:buClr>
              <a:buFont typeface="Wingdings" panose="05000000000000000000" pitchFamily="2" charset="2"/>
              <a:buChar char="§"/>
            </a:pPr>
            <a:r>
              <a:rPr lang="de-DE" b="1" dirty="0" smtClean="0"/>
              <a:t>Zurück zu einem Rentenniveau von 53 Prozent! </a:t>
            </a:r>
            <a:r>
              <a:rPr lang="de-DE" b="1" dirty="0" smtClean="0">
                <a:sym typeface="Wingdings" panose="05000000000000000000" pitchFamily="2" charset="2"/>
              </a:rPr>
              <a:t>Bezieht</a:t>
            </a:r>
            <a:r>
              <a:rPr lang="de-DE" b="1" baseline="0" dirty="0" smtClean="0">
                <a:sym typeface="Wingdings" panose="05000000000000000000" pitchFamily="2" charset="2"/>
              </a:rPr>
              <a:t> sich auf das: </a:t>
            </a:r>
            <a:r>
              <a:rPr lang="de-DE" b="1" dirty="0" smtClean="0"/>
              <a:t> Sicherungsniveau vor Steuern = ohne Sozialabgaben = nicht ganz korrekt ‚Netto‘. Das ergibt</a:t>
            </a:r>
            <a:r>
              <a:rPr lang="de-DE" b="1" baseline="0" dirty="0" smtClean="0"/>
              <a:t> </a:t>
            </a:r>
            <a:r>
              <a:rPr lang="de-DE" b="1" dirty="0" smtClean="0"/>
              <a:t>aber Sinn, da Steuern je nach Jahrgang variieren! </a:t>
            </a:r>
          </a:p>
        </p:txBody>
      </p:sp>
      <p:sp>
        <p:nvSpPr>
          <p:cNvPr id="48132" name="Kopfzeilenplatzhalter 3"/>
          <p:cNvSpPr>
            <a:spLocks noGrp="1"/>
          </p:cNvSpPr>
          <p:nvPr>
            <p:ph type="hdr" sz="quarter"/>
          </p:nvPr>
        </p:nvSpPr>
        <p:spPr>
          <a:noFill/>
        </p:spPr>
        <p:txBody>
          <a:bodyPr/>
          <a:lstStyle/>
          <a:p>
            <a:pPr defTabSz="903534"/>
            <a:endParaRPr lang="de-DE" dirty="0" smtClean="0">
              <a:latin typeface="Arial" panose="020B0604020202020204" pitchFamily="34" charset="0"/>
              <a:cs typeface="Arial" panose="020B0604020202020204" pitchFamily="34" charset="0"/>
            </a:endParaRPr>
          </a:p>
        </p:txBody>
      </p:sp>
      <p:sp>
        <p:nvSpPr>
          <p:cNvPr id="48133" name="Fußzeilenplatzhalter 4"/>
          <p:cNvSpPr>
            <a:spLocks noGrp="1"/>
          </p:cNvSpPr>
          <p:nvPr>
            <p:ph type="ftr" sz="quarter" idx="4"/>
          </p:nvPr>
        </p:nvSpPr>
        <p:spPr>
          <a:noFill/>
        </p:spPr>
        <p:txBody>
          <a:bodyPr/>
          <a:lstStyle/>
          <a:p>
            <a:pPr defTabSz="903534"/>
            <a:r>
              <a:rPr lang="de-DE" dirty="0" smtClean="0">
                <a:latin typeface="Arial" panose="020B0604020202020204" pitchFamily="34" charset="0"/>
                <a:cs typeface="Arial" panose="020B0604020202020204" pitchFamily="34" charset="0"/>
              </a:rPr>
              <a:t>Matthias W. Birkwald, MdB</a:t>
            </a:r>
          </a:p>
        </p:txBody>
      </p:sp>
      <p:sp>
        <p:nvSpPr>
          <p:cNvPr id="48134" name="Foliennummernplatzhalter 5"/>
          <p:cNvSpPr>
            <a:spLocks noGrp="1"/>
          </p:cNvSpPr>
          <p:nvPr>
            <p:ph type="sldNum" sz="quarter" idx="5"/>
          </p:nvPr>
        </p:nvSpPr>
        <p:spPr>
          <a:noFill/>
        </p:spPr>
        <p:txBody>
          <a:bodyPr/>
          <a:lstStyle/>
          <a:p>
            <a:pPr defTabSz="903534"/>
            <a:fld id="{081301BE-2198-4292-89AD-1A84C2FD666E}" type="slidenum">
              <a:rPr lang="de-DE" smtClean="0">
                <a:latin typeface="Arial" panose="020B0604020202020204" pitchFamily="34" charset="0"/>
                <a:cs typeface="Arial" panose="020B0604020202020204" pitchFamily="34" charset="0"/>
              </a:rPr>
              <a:pPr defTabSz="903534"/>
              <a:t>3</a:t>
            </a:fld>
            <a:endParaRPr lang="de-DE" dirty="0" smtClean="0">
              <a:latin typeface="Arial" pitchFamily="34" charset="0"/>
              <a:cs typeface="Arial" panose="020B0604020202020204" pitchFamily="34" charset="0"/>
            </a:endParaRPr>
          </a:p>
        </p:txBody>
      </p:sp>
    </p:spTree>
    <p:extLst>
      <p:ext uri="{BB962C8B-B14F-4D97-AF65-F5344CB8AC3E}">
        <p14:creationId xmlns:p14="http://schemas.microsoft.com/office/powerpoint/2010/main" val="1205614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p:spPr>
        <p:txBody>
          <a:bodyPr/>
          <a:lstStyle/>
          <a:p>
            <a:pPr defTabSz="919110">
              <a:defRPr/>
            </a:pPr>
            <a:r>
              <a:rPr lang="de-DE" b="1" dirty="0" smtClean="0">
                <a:latin typeface="Arial" pitchFamily="34" charset="0"/>
              </a:rPr>
              <a:t>Rentenniveau wird durch Rentenpaket zusätzlich gesenkt: Ca. 1,5 Prozent. Achtung:</a:t>
            </a:r>
            <a:r>
              <a:rPr lang="de-DE" b="1" baseline="0" dirty="0" smtClean="0">
                <a:latin typeface="Arial" pitchFamily="34" charset="0"/>
              </a:rPr>
              <a:t> Rentenniveau gilt für Standardrentner*innen!! Die werden immer weniger!</a:t>
            </a:r>
          </a:p>
          <a:p>
            <a:pPr defTabSz="919110">
              <a:defRPr/>
            </a:pPr>
            <a:r>
              <a:rPr lang="de-DE" b="1" dirty="0" smtClean="0">
                <a:latin typeface="Arial" pitchFamily="34" charset="0"/>
              </a:rPr>
              <a:t>Prognose!</a:t>
            </a:r>
          </a:p>
          <a:p>
            <a:pPr defTabSz="919110">
              <a:defRPr/>
            </a:pPr>
            <a:r>
              <a:rPr lang="de-DE" b="1" dirty="0" smtClean="0">
                <a:latin typeface="Arial" pitchFamily="34" charset="0"/>
              </a:rPr>
              <a:t>2015: Beitragssatz kann jetzt bis 2020 stabil auf 18,7 gehalten werden, dann Anstieg!</a:t>
            </a:r>
            <a:endParaRPr lang="de-DE" b="1" dirty="0">
              <a:latin typeface="Arial" pitchFamily="34" charset="0"/>
            </a:endParaRPr>
          </a:p>
          <a:p>
            <a:pPr defTabSz="919110">
              <a:defRPr/>
            </a:pPr>
            <a:endParaRPr lang="de-DE" b="1" dirty="0">
              <a:latin typeface="Arial" pitchFamily="34" charset="0"/>
            </a:endParaRPr>
          </a:p>
          <a:p>
            <a:pPr defTabSz="919110">
              <a:defRPr/>
            </a:pPr>
            <a:endParaRPr lang="de-DE" b="1" baseline="0" dirty="0" smtClean="0">
              <a:latin typeface="Arial" pitchFamily="34" charset="0"/>
            </a:endParaRPr>
          </a:p>
          <a:p>
            <a:pPr defTabSz="919110">
              <a:defRPr/>
            </a:pPr>
            <a:endParaRPr lang="de-DE" b="1" dirty="0">
              <a:latin typeface="Arial" pitchFamily="34" charset="0"/>
            </a:endParaRPr>
          </a:p>
          <a:p>
            <a:pPr defTabSz="919110">
              <a:defRPr/>
            </a:pPr>
            <a:endParaRPr lang="de-DE" b="1" dirty="0" smtClean="0">
              <a:latin typeface="Arial" pitchFamily="34" charset="0"/>
            </a:endParaRPr>
          </a:p>
        </p:txBody>
      </p:sp>
      <p:sp>
        <p:nvSpPr>
          <p:cNvPr id="48132" name="Kopfzeilenplatzhalter 3"/>
          <p:cNvSpPr>
            <a:spLocks noGrp="1"/>
          </p:cNvSpPr>
          <p:nvPr>
            <p:ph type="hdr" sz="quarter"/>
          </p:nvPr>
        </p:nvSpPr>
        <p:spPr>
          <a:noFill/>
        </p:spPr>
        <p:txBody>
          <a:bodyPr/>
          <a:lstStyle/>
          <a:p>
            <a:pPr defTabSz="909537"/>
            <a:endParaRPr lang="de-DE" dirty="0" smtClean="0">
              <a:latin typeface="Arial" pitchFamily="34" charset="0"/>
            </a:endParaRPr>
          </a:p>
        </p:txBody>
      </p:sp>
      <p:sp>
        <p:nvSpPr>
          <p:cNvPr id="48133" name="Fußzeilenplatzhalter 4"/>
          <p:cNvSpPr>
            <a:spLocks noGrp="1"/>
          </p:cNvSpPr>
          <p:nvPr>
            <p:ph type="ftr" sz="quarter" idx="4"/>
          </p:nvPr>
        </p:nvSpPr>
        <p:spPr>
          <a:noFill/>
        </p:spPr>
        <p:txBody>
          <a:bodyPr/>
          <a:lstStyle/>
          <a:p>
            <a:pPr defTabSz="909537"/>
            <a:r>
              <a:rPr lang="de-DE" dirty="0" smtClean="0">
                <a:latin typeface="Arial" pitchFamily="34" charset="0"/>
              </a:rPr>
              <a:t>Matthias W. Birkwald, MdB</a:t>
            </a:r>
          </a:p>
        </p:txBody>
      </p:sp>
      <p:sp>
        <p:nvSpPr>
          <p:cNvPr id="48134" name="Foliennummernplatzhalter 5"/>
          <p:cNvSpPr>
            <a:spLocks noGrp="1"/>
          </p:cNvSpPr>
          <p:nvPr>
            <p:ph type="sldNum" sz="quarter" idx="5"/>
          </p:nvPr>
        </p:nvSpPr>
        <p:spPr>
          <a:noFill/>
        </p:spPr>
        <p:txBody>
          <a:bodyPr/>
          <a:lstStyle/>
          <a:p>
            <a:pPr defTabSz="909537"/>
            <a:fld id="{081301BE-2198-4292-89AD-1A84C2FD666E}" type="slidenum">
              <a:rPr lang="de-DE" smtClean="0">
                <a:latin typeface="Arial" pitchFamily="34" charset="0"/>
              </a:rPr>
              <a:pPr defTabSz="909537"/>
              <a:t>4</a:t>
            </a:fld>
            <a:endParaRPr lang="de-DE" dirty="0" smtClean="0">
              <a:latin typeface="Arial" pitchFamily="34" charset="0"/>
            </a:endParaRPr>
          </a:p>
        </p:txBody>
      </p:sp>
    </p:spTree>
    <p:extLst>
      <p:ext uri="{BB962C8B-B14F-4D97-AF65-F5344CB8AC3E}">
        <p14:creationId xmlns:p14="http://schemas.microsoft.com/office/powerpoint/2010/main" val="770700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D7454A5-C749-4867-BF0D-3D1D0F445919}" type="slidenum">
              <a:rPr lang="de-DE" smtClean="0"/>
              <a:pPr/>
              <a:t>5</a:t>
            </a:fld>
            <a:endParaRPr lang="de-DE"/>
          </a:p>
        </p:txBody>
      </p:sp>
    </p:spTree>
    <p:extLst>
      <p:ext uri="{BB962C8B-B14F-4D97-AF65-F5344CB8AC3E}">
        <p14:creationId xmlns:p14="http://schemas.microsoft.com/office/powerpoint/2010/main" val="3200998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netto = - 11 Prozent, ob das 2020 und 2030 noch stimmt…… </a:t>
            </a:r>
            <a:endParaRPr lang="de-DE" dirty="0"/>
          </a:p>
        </p:txBody>
      </p:sp>
      <p:sp>
        <p:nvSpPr>
          <p:cNvPr id="4" name="Foliennummernplatzhalter 3"/>
          <p:cNvSpPr>
            <a:spLocks noGrp="1"/>
          </p:cNvSpPr>
          <p:nvPr>
            <p:ph type="sldNum" sz="quarter" idx="10"/>
          </p:nvPr>
        </p:nvSpPr>
        <p:spPr/>
        <p:txBody>
          <a:bodyPr/>
          <a:lstStyle/>
          <a:p>
            <a:fld id="{5D7454A5-C749-4867-BF0D-3D1D0F445919}" type="slidenum">
              <a:rPr lang="de-DE" smtClean="0"/>
              <a:pPr/>
              <a:t>6</a:t>
            </a:fld>
            <a:endParaRPr lang="de-DE"/>
          </a:p>
        </p:txBody>
      </p:sp>
    </p:spTree>
    <p:extLst>
      <p:ext uri="{BB962C8B-B14F-4D97-AF65-F5344CB8AC3E}">
        <p14:creationId xmlns:p14="http://schemas.microsoft.com/office/powerpoint/2010/main" val="1322461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p:spPr>
        <p:txBody>
          <a:bodyPr/>
          <a:lstStyle/>
          <a:p>
            <a:pPr lvl="1">
              <a:buClr>
                <a:srgbClr val="FF0000"/>
              </a:buClr>
              <a:buFont typeface="Wingdings" panose="05000000000000000000" pitchFamily="2" charset="2"/>
              <a:buChar char="§"/>
            </a:pPr>
            <a:r>
              <a:rPr lang="de-DE" b="1" dirty="0" smtClean="0"/>
              <a:t>Zurück zu einem Rentenniveau von 53 Prozent! </a:t>
            </a:r>
            <a:r>
              <a:rPr lang="de-DE" b="1" dirty="0" smtClean="0">
                <a:sym typeface="Wingdings" panose="05000000000000000000" pitchFamily="2" charset="2"/>
              </a:rPr>
              <a:t>Bezieht</a:t>
            </a:r>
            <a:r>
              <a:rPr lang="de-DE" b="1" baseline="0" dirty="0" smtClean="0">
                <a:sym typeface="Wingdings" panose="05000000000000000000" pitchFamily="2" charset="2"/>
              </a:rPr>
              <a:t> sich auf das: </a:t>
            </a:r>
            <a:r>
              <a:rPr lang="de-DE" b="1" dirty="0" smtClean="0"/>
              <a:t> Sicherungsniveau vor Steuern = ohne Sozialabgaben = nicht ganz korrekt ‚Netto‘. Das ergibt</a:t>
            </a:r>
            <a:r>
              <a:rPr lang="de-DE" b="1" baseline="0" dirty="0" smtClean="0"/>
              <a:t> aber </a:t>
            </a:r>
            <a:r>
              <a:rPr lang="de-DE" b="1" dirty="0" smtClean="0"/>
              <a:t>Sinn, da Steuern je nach Jahrgang variieren! </a:t>
            </a:r>
          </a:p>
        </p:txBody>
      </p:sp>
      <p:sp>
        <p:nvSpPr>
          <p:cNvPr id="48132" name="Kopfzeilenplatzhalter 3"/>
          <p:cNvSpPr>
            <a:spLocks noGrp="1"/>
          </p:cNvSpPr>
          <p:nvPr>
            <p:ph type="hdr" sz="quarter"/>
          </p:nvPr>
        </p:nvSpPr>
        <p:spPr>
          <a:noFill/>
        </p:spPr>
        <p:txBody>
          <a:bodyPr/>
          <a:lstStyle/>
          <a:p>
            <a:pPr defTabSz="903534"/>
            <a:endParaRPr lang="de-DE" dirty="0" smtClean="0">
              <a:latin typeface="Arial" panose="020B0604020202020204" pitchFamily="34" charset="0"/>
              <a:cs typeface="Arial" panose="020B0604020202020204" pitchFamily="34" charset="0"/>
            </a:endParaRPr>
          </a:p>
        </p:txBody>
      </p:sp>
      <p:sp>
        <p:nvSpPr>
          <p:cNvPr id="48133" name="Fußzeilenplatzhalter 4"/>
          <p:cNvSpPr>
            <a:spLocks noGrp="1"/>
          </p:cNvSpPr>
          <p:nvPr>
            <p:ph type="ftr" sz="quarter" idx="4"/>
          </p:nvPr>
        </p:nvSpPr>
        <p:spPr>
          <a:noFill/>
        </p:spPr>
        <p:txBody>
          <a:bodyPr/>
          <a:lstStyle/>
          <a:p>
            <a:pPr defTabSz="903534"/>
            <a:r>
              <a:rPr lang="de-DE" dirty="0" smtClean="0">
                <a:latin typeface="Arial" panose="020B0604020202020204" pitchFamily="34" charset="0"/>
                <a:cs typeface="Arial" panose="020B0604020202020204" pitchFamily="34" charset="0"/>
              </a:rPr>
              <a:t>Matthias W. Birkwald, MdB</a:t>
            </a:r>
          </a:p>
        </p:txBody>
      </p:sp>
      <p:sp>
        <p:nvSpPr>
          <p:cNvPr id="48134" name="Foliennummernplatzhalter 5"/>
          <p:cNvSpPr>
            <a:spLocks noGrp="1"/>
          </p:cNvSpPr>
          <p:nvPr>
            <p:ph type="sldNum" sz="quarter" idx="5"/>
          </p:nvPr>
        </p:nvSpPr>
        <p:spPr>
          <a:noFill/>
        </p:spPr>
        <p:txBody>
          <a:bodyPr/>
          <a:lstStyle/>
          <a:p>
            <a:pPr defTabSz="903534"/>
            <a:fld id="{081301BE-2198-4292-89AD-1A84C2FD666E}" type="slidenum">
              <a:rPr lang="de-DE" smtClean="0">
                <a:latin typeface="Arial" panose="020B0604020202020204" pitchFamily="34" charset="0"/>
                <a:cs typeface="Arial" panose="020B0604020202020204" pitchFamily="34" charset="0"/>
              </a:rPr>
              <a:pPr defTabSz="903534"/>
              <a:t>7</a:t>
            </a:fld>
            <a:endParaRPr lang="de-DE" dirty="0" smtClean="0">
              <a:latin typeface="Arial" pitchFamily="34" charset="0"/>
              <a:cs typeface="Arial" panose="020B0604020202020204" pitchFamily="34" charset="0"/>
            </a:endParaRPr>
          </a:p>
        </p:txBody>
      </p:sp>
    </p:spTree>
    <p:extLst>
      <p:ext uri="{BB962C8B-B14F-4D97-AF65-F5344CB8AC3E}">
        <p14:creationId xmlns:p14="http://schemas.microsoft.com/office/powerpoint/2010/main" val="1393058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p:spPr>
        <p:txBody>
          <a:bodyPr/>
          <a:lstStyle/>
          <a:p>
            <a:pPr marL="229777" indent="-229777" defTabSz="914009">
              <a:defRPr/>
            </a:pPr>
            <a:r>
              <a:rPr lang="de-DE" dirty="0" smtClean="0">
                <a:latin typeface="Arial" pitchFamily="34" charset="0"/>
              </a:rPr>
              <a:t>\\PARLAMENT\Daten\MdB_birkwalma\Buero_intern\06_MWB_Veranstaltungen und Termine\Rentenvorträge 2014-I_Lang_Kurz_Ost/Folie Inflation</a:t>
            </a:r>
            <a:r>
              <a:rPr lang="de-DE" baseline="0" dirty="0" smtClean="0">
                <a:latin typeface="Arial" pitchFamily="34" charset="0"/>
              </a:rPr>
              <a:t>  </a:t>
            </a:r>
            <a:endParaRPr lang="de-DE" dirty="0" smtClean="0">
              <a:latin typeface="Arial" pitchFamily="34" charset="0"/>
            </a:endParaRPr>
          </a:p>
          <a:p>
            <a:pPr marL="229777" indent="-229777"/>
            <a:endParaRPr lang="de-DE" dirty="0" smtClean="0">
              <a:latin typeface="Arial" pitchFamily="34" charset="0"/>
            </a:endParaRPr>
          </a:p>
          <a:p>
            <a:pPr marL="229777" indent="-229777"/>
            <a:endParaRPr lang="de-DE" dirty="0" smtClean="0">
              <a:latin typeface="Arial" pitchFamily="34" charset="0"/>
            </a:endParaRPr>
          </a:p>
          <a:p>
            <a:pPr marL="229777" indent="-229777"/>
            <a:r>
              <a:rPr lang="de-DE" smtClean="0">
                <a:latin typeface="Arial" pitchFamily="34" charset="0"/>
              </a:rPr>
              <a:t>https://www.destatis.de/DE/Publikationen/Thematisch/Preise/Verbraucherpreise/HarmonisierteVerbraucherpreisindizesPDF_5611201.pdf?__blob=publicationFile </a:t>
            </a:r>
            <a:endParaRPr lang="de-DE" dirty="0" smtClean="0">
              <a:latin typeface="Arial" pitchFamily="34" charset="0"/>
            </a:endParaRPr>
          </a:p>
          <a:p>
            <a:pPr marL="229777" indent="-229777"/>
            <a:r>
              <a:rPr lang="de-DE" dirty="0" smtClean="0">
                <a:latin typeface="Arial" pitchFamily="34" charset="0"/>
              </a:rPr>
              <a:t>Harmonisierter</a:t>
            </a:r>
            <a:r>
              <a:rPr lang="de-DE" baseline="0" dirty="0" smtClean="0">
                <a:latin typeface="Arial" pitchFamily="34" charset="0"/>
              </a:rPr>
              <a:t> Verbraucherindex 2015 = 100 lag</a:t>
            </a:r>
          </a:p>
          <a:p>
            <a:pPr marL="229777" indent="-229777"/>
            <a:endParaRPr lang="de-DE" baseline="0" dirty="0" smtClean="0">
              <a:latin typeface="Arial" pitchFamily="34" charset="0"/>
            </a:endParaRPr>
          </a:p>
          <a:p>
            <a:pPr marL="229777" indent="-229777"/>
            <a:r>
              <a:rPr lang="de-DE" baseline="0" dirty="0" smtClean="0">
                <a:latin typeface="Arial" pitchFamily="34" charset="0"/>
              </a:rPr>
              <a:t>2000 bei </a:t>
            </a:r>
            <a:r>
              <a:rPr lang="de-DE" dirty="0" smtClean="0"/>
              <a:t>76,2</a:t>
            </a:r>
            <a:r>
              <a:rPr lang="de-DE" baseline="0" dirty="0" smtClean="0">
                <a:latin typeface="Arial" pitchFamily="34" charset="0"/>
              </a:rPr>
              <a:t> und 2015 bei 100</a:t>
            </a:r>
          </a:p>
          <a:p>
            <a:pPr marL="229777" indent="-229777"/>
            <a:endParaRPr lang="de-DE" baseline="0" dirty="0" smtClean="0">
              <a:latin typeface="Arial" pitchFamily="34" charset="0"/>
            </a:endParaRPr>
          </a:p>
          <a:p>
            <a:pPr marL="229777" indent="-229777"/>
            <a:r>
              <a:rPr lang="de-DE" baseline="0" dirty="0" smtClean="0">
                <a:latin typeface="Arial" pitchFamily="34" charset="0"/>
              </a:rPr>
              <a:t>Ergo: 1021*(100/76,2) </a:t>
            </a:r>
          </a:p>
          <a:p>
            <a:pPr marL="229777" indent="-229777"/>
            <a:endParaRPr lang="de-DE" baseline="0" dirty="0" smtClean="0">
              <a:latin typeface="Arial" pitchFamily="34" charset="0"/>
            </a:endParaRPr>
          </a:p>
          <a:p>
            <a:r>
              <a:rPr lang="de-DE" sz="1000" dirty="0"/>
              <a:t>Hallo Micha,</a:t>
            </a:r>
          </a:p>
          <a:p>
            <a:r>
              <a:rPr lang="de-DE" sz="1000" dirty="0"/>
              <a:t> </a:t>
            </a:r>
          </a:p>
          <a:p>
            <a:r>
              <a:rPr lang="de-DE" sz="1000" dirty="0"/>
              <a:t>ja, dies ist wirklich kompliziert. Es geht um den frühestmöglichen Altersrentenbeginn für Frauen. Im Jahr 2014 haben viele Frauen von der Übergangsregelung profitiert mit der Rentenart Altersrente für langjährig Versicherte und nach Altersteilzeitarbeit bereits mit 62 Jahren in Rente gehen zu können. Diese besonders selektive Gruppe hat sehr lange Biographien und überdurchschnittlich hohe Entgelte. Aus diesem Grund ist gerade im Zugang 2014 der durchschnittliche Rentenzahlbetrag im Vergleich zum Zugang 2013 in dieser Rentenart für Frauen stark angestiegen. Für den Zugang 2013 gab es für Frauen noch die alternative Möglichkeit mit 62 Jahren in Rente mit den Rentenart Altersrente für Frauen zu gehen.</a:t>
            </a:r>
          </a:p>
          <a:p>
            <a:pPr marL="229777" indent="-229777"/>
            <a:endParaRPr lang="de-DE" baseline="0" dirty="0" smtClean="0">
              <a:latin typeface="Arial" pitchFamily="34" charset="0"/>
            </a:endParaRPr>
          </a:p>
          <a:p>
            <a:pPr marL="229777" indent="-229777"/>
            <a:endParaRPr lang="de-DE" dirty="0" smtClean="0">
              <a:latin typeface="Arial" pitchFamily="34" charset="0"/>
            </a:endParaRPr>
          </a:p>
        </p:txBody>
      </p:sp>
      <p:sp>
        <p:nvSpPr>
          <p:cNvPr id="43012" name="Kopfzeilenplatzhalter 3"/>
          <p:cNvSpPr>
            <a:spLocks noGrp="1"/>
          </p:cNvSpPr>
          <p:nvPr>
            <p:ph type="hdr" sz="quarter"/>
          </p:nvPr>
        </p:nvSpPr>
        <p:spPr>
          <a:noFill/>
        </p:spPr>
        <p:txBody>
          <a:bodyPr/>
          <a:lstStyle/>
          <a:p>
            <a:pPr defTabSz="909537"/>
            <a:endParaRPr lang="de-DE" dirty="0" smtClean="0">
              <a:latin typeface="Arial" pitchFamily="34" charset="0"/>
            </a:endParaRPr>
          </a:p>
        </p:txBody>
      </p:sp>
      <p:sp>
        <p:nvSpPr>
          <p:cNvPr id="43013" name="Fußzeilenplatzhalter 4"/>
          <p:cNvSpPr>
            <a:spLocks noGrp="1"/>
          </p:cNvSpPr>
          <p:nvPr>
            <p:ph type="ftr" sz="quarter" idx="4"/>
          </p:nvPr>
        </p:nvSpPr>
        <p:spPr>
          <a:noFill/>
        </p:spPr>
        <p:txBody>
          <a:bodyPr/>
          <a:lstStyle/>
          <a:p>
            <a:pPr defTabSz="909537"/>
            <a:r>
              <a:rPr lang="de-DE" dirty="0" smtClean="0">
                <a:latin typeface="Arial" pitchFamily="34" charset="0"/>
              </a:rPr>
              <a:t>Matthias W. Birkwald, MdB</a:t>
            </a:r>
          </a:p>
        </p:txBody>
      </p:sp>
      <p:sp>
        <p:nvSpPr>
          <p:cNvPr id="43014" name="Foliennummernplatzhalter 5"/>
          <p:cNvSpPr>
            <a:spLocks noGrp="1"/>
          </p:cNvSpPr>
          <p:nvPr>
            <p:ph type="sldNum" sz="quarter" idx="5"/>
          </p:nvPr>
        </p:nvSpPr>
        <p:spPr>
          <a:noFill/>
        </p:spPr>
        <p:txBody>
          <a:bodyPr/>
          <a:lstStyle/>
          <a:p>
            <a:pPr defTabSz="909537"/>
            <a:fld id="{1BBDD8D4-4978-4A49-8E19-72C0A4CD36C8}" type="slidenum">
              <a:rPr lang="de-DE" smtClean="0">
                <a:latin typeface="Arial" pitchFamily="34" charset="0"/>
              </a:rPr>
              <a:pPr defTabSz="909537"/>
              <a:t>8</a:t>
            </a:fld>
            <a:endParaRPr lang="de-DE" dirty="0" smtClean="0">
              <a:latin typeface="Arial" pitchFamily="34" charset="0"/>
            </a:endParaRPr>
          </a:p>
        </p:txBody>
      </p:sp>
    </p:spTree>
    <p:extLst>
      <p:ext uri="{BB962C8B-B14F-4D97-AF65-F5344CB8AC3E}">
        <p14:creationId xmlns:p14="http://schemas.microsoft.com/office/powerpoint/2010/main" val="1068825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p:spPr>
        <p:txBody>
          <a:bodyPr/>
          <a:lstStyle/>
          <a:p>
            <a:pPr defTabSz="913044">
              <a:defRPr/>
            </a:pPr>
            <a:r>
              <a:rPr lang="de-DE" sz="1200" dirty="0">
                <a:latin typeface="Arial" panose="020B0604020202020204" pitchFamily="34" charset="0"/>
                <a:cs typeface="Arial" panose="020B0604020202020204" pitchFamily="34" charset="0"/>
              </a:rPr>
              <a:t>Dunkelziffer ist eigentlich nicht 1,1 bis 1,4 Millionen, denn es hieß in der Studie: Beckers Berechnungen beruhen auf Daten des Sozio-</a:t>
            </a:r>
            <a:r>
              <a:rPr lang="de-DE" sz="1200" dirty="0" err="1">
                <a:latin typeface="Arial" panose="020B0604020202020204" pitchFamily="34" charset="0"/>
                <a:cs typeface="Arial" panose="020B0604020202020204" pitchFamily="34" charset="0"/>
              </a:rPr>
              <a:t>oekonomischen</a:t>
            </a:r>
            <a:r>
              <a:rPr lang="de-DE" sz="1200" dirty="0">
                <a:latin typeface="Arial" panose="020B0604020202020204" pitchFamily="34" charset="0"/>
                <a:cs typeface="Arial" panose="020B0604020202020204" pitchFamily="34" charset="0"/>
              </a:rPr>
              <a:t> Panels (SOEP) für das Jahr 2007. Aus den Zahlen der repräsentativen Befragung ergibt sich: Von gut einer Million Menschen ab 65 Jahren, denen damals Grundsicherung zustand, bezogen nur 340.000 tatsächlich Leistungen. Die „Quote der Nichtinanspruchnahme“, so der technische Begriff für die Dunkelziffer der Armut, betrug 68 Prozent. Rechnet man die Quote auf heute um so bedeutet das 340.000 = 32 % -&gt; 512.262 =32 % 100 = 1.600.818 </a:t>
            </a:r>
          </a:p>
          <a:p>
            <a:pPr defTabSz="913044">
              <a:defRPr/>
            </a:pPr>
            <a:endParaRPr lang="de-DE" sz="1200" dirty="0">
              <a:latin typeface="Arial" panose="020B0604020202020204" pitchFamily="34" charset="0"/>
              <a:cs typeface="Arial" panose="020B0604020202020204" pitchFamily="34" charset="0"/>
            </a:endParaRPr>
          </a:p>
          <a:p>
            <a:pPr defTabSz="913044">
              <a:defRPr/>
            </a:pPr>
            <a:r>
              <a:rPr lang="de-DE" sz="1200" dirty="0">
                <a:latin typeface="Arial" panose="020B0604020202020204" pitchFamily="34" charset="0"/>
                <a:cs typeface="Arial" panose="020B0604020202020204" pitchFamily="34" charset="0"/>
              </a:rPr>
              <a:t>Neue Daten für 2014</a:t>
            </a:r>
          </a:p>
          <a:p>
            <a:pPr defTabSz="913044">
              <a:defRPr/>
            </a:pPr>
            <a:endParaRPr lang="de-DE" sz="1200" dirty="0">
              <a:latin typeface="Arial" panose="020B0604020202020204" pitchFamily="34" charset="0"/>
              <a:cs typeface="Arial" panose="020B0604020202020204" pitchFamily="34" charset="0"/>
            </a:endParaRPr>
          </a:p>
          <a:p>
            <a:pPr defTabSz="913044">
              <a:defRPr/>
            </a:pPr>
            <a:r>
              <a:rPr lang="de-DE" dirty="0" smtClean="0">
                <a:latin typeface="Arial" pitchFamily="34" charset="0"/>
                <a:cs typeface="Arial" panose="020B0604020202020204" pitchFamily="34" charset="0"/>
              </a:rPr>
              <a:t>https://www.destatis.de/DE/PresseService/Presse/Pressemitteilungen/2015/08/PD15_280_221pdf.pdf?__blob=publicationFile</a:t>
            </a:r>
          </a:p>
          <a:p>
            <a:pPr defTabSz="913044">
              <a:defRPr/>
            </a:pPr>
            <a:endParaRPr lang="de-DE" dirty="0" smtClean="0">
              <a:latin typeface="Arial" pitchFamily="34" charset="0"/>
              <a:cs typeface="Arial" panose="020B0604020202020204" pitchFamily="34" charset="0"/>
            </a:endParaRPr>
          </a:p>
          <a:p>
            <a:pPr defTabSz="913044">
              <a:defRPr/>
            </a:pPr>
            <a:r>
              <a:rPr lang="de-DE" dirty="0" smtClean="0">
                <a:latin typeface="Arial" pitchFamily="34" charset="0"/>
                <a:cs typeface="Arial" panose="020B0604020202020204" pitchFamily="34" charset="0"/>
              </a:rPr>
              <a:t>Neue Daten zu den </a:t>
            </a:r>
            <a:r>
              <a:rPr lang="de-DE" dirty="0" err="1" smtClean="0">
                <a:latin typeface="Arial" pitchFamily="34" charset="0"/>
                <a:cs typeface="Arial" panose="020B0604020202020204" pitchFamily="34" charset="0"/>
              </a:rPr>
              <a:t>bedarfen</a:t>
            </a:r>
            <a:endParaRPr lang="de-DE" dirty="0" smtClean="0">
              <a:latin typeface="Arial" pitchFamily="34" charset="0"/>
              <a:cs typeface="Arial" panose="020B0604020202020204" pitchFamily="34" charset="0"/>
            </a:endParaRPr>
          </a:p>
          <a:p>
            <a:pPr defTabSz="913044">
              <a:defRPr/>
            </a:pPr>
            <a:endParaRPr lang="de-DE" dirty="0" smtClean="0">
              <a:latin typeface="Arial" pitchFamily="34" charset="0"/>
              <a:cs typeface="Arial" panose="020B0604020202020204" pitchFamily="34" charset="0"/>
            </a:endParaRPr>
          </a:p>
          <a:p>
            <a:pPr defTabSz="913044">
              <a:defRPr/>
            </a:pPr>
            <a:r>
              <a:rPr lang="de-DE" dirty="0" smtClean="0">
                <a:latin typeface="Arial" pitchFamily="34" charset="0"/>
                <a:cs typeface="Arial" panose="020B0604020202020204" pitchFamily="34" charset="0"/>
              </a:rPr>
              <a:t>https://www.destatis.de/DE/ZahlenFakten/GesellschaftStaat/Soziales/Sozialleistungen/Sozialhilfe/Grundsicherung/Tabellen/06_Empf_DurchschnBetrVerschMerkmale.html</a:t>
            </a:r>
          </a:p>
          <a:p>
            <a:pPr defTabSz="913044">
              <a:defRPr/>
            </a:pPr>
            <a:endParaRPr lang="de-DE" dirty="0" smtClean="0">
              <a:latin typeface="Arial" pitchFamily="34" charset="0"/>
              <a:cs typeface="Arial" panose="020B0604020202020204" pitchFamily="34" charset="0"/>
            </a:endParaRPr>
          </a:p>
          <a:p>
            <a:pPr defTabSz="913044">
              <a:defRPr/>
            </a:pPr>
            <a:endParaRPr lang="de-DE" dirty="0" smtClean="0">
              <a:latin typeface="Arial" pitchFamily="34" charset="0"/>
              <a:cs typeface="Arial" panose="020B0604020202020204" pitchFamily="34" charset="0"/>
            </a:endParaRPr>
          </a:p>
          <a:p>
            <a:pPr defTabSz="913044">
              <a:defRPr/>
            </a:pPr>
            <a:endParaRPr lang="de-DE" dirty="0" smtClean="0">
              <a:latin typeface="Arial" pitchFamily="34" charset="0"/>
              <a:cs typeface="Arial" panose="020B0604020202020204" pitchFamily="34" charset="0"/>
            </a:endParaRPr>
          </a:p>
          <a:p>
            <a:pPr defTabSz="913044">
              <a:defRPr/>
            </a:pPr>
            <a:endParaRPr lang="de-DE" dirty="0" smtClean="0">
              <a:latin typeface="Arial" pitchFamily="34" charset="0"/>
              <a:cs typeface="Arial" panose="020B0604020202020204" pitchFamily="34" charset="0"/>
            </a:endParaRPr>
          </a:p>
          <a:p>
            <a:pPr defTabSz="913044">
              <a:defRPr/>
            </a:pPr>
            <a:endParaRPr lang="de-DE" dirty="0" smtClean="0">
              <a:latin typeface="Arial" pitchFamily="34" charset="0"/>
              <a:cs typeface="Arial" panose="020B0604020202020204" pitchFamily="34" charset="0"/>
            </a:endParaRPr>
          </a:p>
          <a:p>
            <a:pPr defTabSz="913044">
              <a:defRPr/>
            </a:pPr>
            <a:r>
              <a:rPr lang="de-DE" dirty="0" smtClean="0">
                <a:latin typeface="Arial" pitchFamily="34" charset="0"/>
                <a:cs typeface="Arial" panose="020B0604020202020204" pitchFamily="34" charset="0"/>
              </a:rPr>
              <a:t>EVS wird nur alle 5 Jahre durchgeführt. Ergebnisse für 2013 liegen noch nicht vor.</a:t>
            </a:r>
          </a:p>
          <a:p>
            <a:pPr defTabSz="913044">
              <a:defRPr/>
            </a:pPr>
            <a:endParaRPr lang="de-DE" dirty="0" smtClean="0">
              <a:latin typeface="Arial" pitchFamily="34" charset="0"/>
              <a:cs typeface="Arial" panose="020B0604020202020204" pitchFamily="34" charset="0"/>
            </a:endParaRPr>
          </a:p>
          <a:p>
            <a:r>
              <a:rPr lang="de-DE" sz="900" dirty="0">
                <a:latin typeface="Arial" pitchFamily="34" charset="0"/>
                <a:cs typeface="Arial" panose="020B0604020202020204" pitchFamily="34" charset="0"/>
              </a:rPr>
              <a:t>Quellen: </a:t>
            </a:r>
          </a:p>
          <a:p>
            <a:r>
              <a:rPr lang="de-DE" sz="900" dirty="0" err="1">
                <a:latin typeface="Arial" pitchFamily="34" charset="0"/>
                <a:cs typeface="Arial" panose="020B0604020202020204" pitchFamily="34" charset="0"/>
              </a:rPr>
              <a:t>Grusi</a:t>
            </a:r>
            <a:r>
              <a:rPr lang="de-DE" sz="900" dirty="0">
                <a:latin typeface="Arial" pitchFamily="34" charset="0"/>
                <a:cs typeface="Arial" panose="020B0604020202020204" pitchFamily="34" charset="0"/>
              </a:rPr>
              <a:t>: https://www.destatis.de/DE/ZahlenFakten/GesellschaftStaat/Soziales/Sozialleistungen/Sozialhilfe/Grundsicherung/Tabellen/ZeitvergleichQuoteAlterOrtStaatsanghoerigkeit.html</a:t>
            </a:r>
          </a:p>
          <a:p>
            <a:r>
              <a:rPr lang="de-DE" sz="900" dirty="0">
                <a:latin typeface="Arial" pitchFamily="34" charset="0"/>
                <a:cs typeface="Arial" panose="020B0604020202020204" pitchFamily="34" charset="0"/>
              </a:rPr>
              <a:t>https://www.destatis.de/DE/PresseService/Presse/Pressemitteilungen/2013/10/PD13_356_221pdf.pdf?__blob=publicationFile</a:t>
            </a:r>
          </a:p>
          <a:p>
            <a:r>
              <a:rPr lang="de-DE" sz="900" dirty="0">
                <a:latin typeface="Arial" pitchFamily="34" charset="0"/>
                <a:cs typeface="Arial" panose="020B0604020202020204" pitchFamily="34" charset="0"/>
              </a:rPr>
              <a:t>EU </a:t>
            </a:r>
            <a:r>
              <a:rPr lang="de-DE" sz="900" dirty="0" err="1">
                <a:latin typeface="Arial" pitchFamily="34" charset="0"/>
                <a:cs typeface="Arial" panose="020B0604020202020204" pitchFamily="34" charset="0"/>
              </a:rPr>
              <a:t>Silc</a:t>
            </a:r>
            <a:r>
              <a:rPr lang="de-DE" sz="900" dirty="0">
                <a:latin typeface="Arial" pitchFamily="34" charset="0"/>
                <a:cs typeface="Arial" panose="020B0604020202020204" pitchFamily="34" charset="0"/>
              </a:rPr>
              <a:t>: https://www.destatis.de/DE/ZahlenFakten/GesellschaftStaat/EinkommenKonsumLebensbedingungen/LebensbedingungenArmutsgefaehrdung/Tabellen/Einkommensverteilung_SILC.html </a:t>
            </a:r>
          </a:p>
          <a:p>
            <a:r>
              <a:rPr lang="de-DE" sz="900" dirty="0">
                <a:latin typeface="Arial" pitchFamily="34" charset="0"/>
                <a:cs typeface="Arial" panose="020B0604020202020204" pitchFamily="34" charset="0"/>
              </a:rPr>
              <a:t>Mikrozensus kann man eigentlich streichen. Methodisch nicht sauber!</a:t>
            </a:r>
          </a:p>
          <a:p>
            <a:endParaRPr lang="de-DE" baseline="0" dirty="0" smtClean="0">
              <a:latin typeface="Arial" pitchFamily="34" charset="0"/>
              <a:cs typeface="Arial" panose="020B0604020202020204" pitchFamily="34" charset="0"/>
            </a:endParaRPr>
          </a:p>
          <a:p>
            <a:r>
              <a:rPr lang="de-DE" b="1" baseline="0" dirty="0" smtClean="0">
                <a:latin typeface="Arial" pitchFamily="34" charset="0"/>
                <a:cs typeface="Arial" panose="020B0604020202020204" pitchFamily="34" charset="0"/>
              </a:rPr>
              <a:t>Grundsicherungsempfänger wegen dauerhafter Erwerbsminderung: 435.000</a:t>
            </a:r>
            <a:endParaRPr lang="de-DE" b="1" dirty="0" smtClean="0">
              <a:latin typeface="Arial" pitchFamily="34" charset="0"/>
              <a:cs typeface="Arial" panose="020B0604020202020204" pitchFamily="34" charset="0"/>
            </a:endParaRPr>
          </a:p>
        </p:txBody>
      </p:sp>
      <p:sp>
        <p:nvSpPr>
          <p:cNvPr id="48132" name="Kopfzeilenplatzhalter 3"/>
          <p:cNvSpPr>
            <a:spLocks noGrp="1"/>
          </p:cNvSpPr>
          <p:nvPr>
            <p:ph type="hdr" sz="quarter"/>
          </p:nvPr>
        </p:nvSpPr>
        <p:spPr>
          <a:noFill/>
        </p:spPr>
        <p:txBody>
          <a:bodyPr/>
          <a:lstStyle/>
          <a:p>
            <a:pPr defTabSz="903534"/>
            <a:endParaRPr lang="de-DE" dirty="0" smtClean="0">
              <a:latin typeface="Arial" panose="020B0604020202020204" pitchFamily="34" charset="0"/>
              <a:cs typeface="Arial" panose="020B0604020202020204" pitchFamily="34" charset="0"/>
            </a:endParaRPr>
          </a:p>
        </p:txBody>
      </p:sp>
      <p:sp>
        <p:nvSpPr>
          <p:cNvPr id="48133" name="Fußzeilenplatzhalter 4"/>
          <p:cNvSpPr>
            <a:spLocks noGrp="1"/>
          </p:cNvSpPr>
          <p:nvPr>
            <p:ph type="ftr" sz="quarter" idx="4"/>
          </p:nvPr>
        </p:nvSpPr>
        <p:spPr>
          <a:noFill/>
        </p:spPr>
        <p:txBody>
          <a:bodyPr/>
          <a:lstStyle/>
          <a:p>
            <a:pPr defTabSz="903534"/>
            <a:r>
              <a:rPr lang="de-DE" dirty="0" smtClean="0">
                <a:latin typeface="Arial" panose="020B0604020202020204" pitchFamily="34" charset="0"/>
                <a:cs typeface="Arial" panose="020B0604020202020204" pitchFamily="34" charset="0"/>
              </a:rPr>
              <a:t>Matthias W. Birkwald, MdB</a:t>
            </a:r>
          </a:p>
        </p:txBody>
      </p:sp>
      <p:sp>
        <p:nvSpPr>
          <p:cNvPr id="48134" name="Foliennummernplatzhalter 5"/>
          <p:cNvSpPr>
            <a:spLocks noGrp="1"/>
          </p:cNvSpPr>
          <p:nvPr>
            <p:ph type="sldNum" sz="quarter" idx="5"/>
          </p:nvPr>
        </p:nvSpPr>
        <p:spPr>
          <a:noFill/>
        </p:spPr>
        <p:txBody>
          <a:bodyPr/>
          <a:lstStyle/>
          <a:p>
            <a:pPr defTabSz="903534"/>
            <a:fld id="{081301BE-2198-4292-89AD-1A84C2FD666E}" type="slidenum">
              <a:rPr lang="de-DE" smtClean="0">
                <a:latin typeface="Arial" panose="020B0604020202020204" pitchFamily="34" charset="0"/>
                <a:cs typeface="Arial" panose="020B0604020202020204" pitchFamily="34" charset="0"/>
              </a:rPr>
              <a:pPr defTabSz="903534"/>
              <a:t>9</a:t>
            </a:fld>
            <a:endParaRPr lang="de-DE" dirty="0" smtClean="0">
              <a:latin typeface="Arial" pitchFamily="34" charset="0"/>
              <a:cs typeface="Arial" panose="020B0604020202020204" pitchFamily="34" charset="0"/>
            </a:endParaRPr>
          </a:p>
        </p:txBody>
      </p:sp>
    </p:spTree>
    <p:extLst>
      <p:ext uri="{BB962C8B-B14F-4D97-AF65-F5344CB8AC3E}">
        <p14:creationId xmlns:p14="http://schemas.microsoft.com/office/powerpoint/2010/main" val="12702111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solidFill>
          <a:srgbClr val="FF0000"/>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2625" y="1841500"/>
            <a:ext cx="7772400" cy="1470025"/>
          </a:xfrm>
        </p:spPr>
        <p:txBody>
          <a:bodyPr anchor="b"/>
          <a:lstStyle>
            <a:lvl1pPr>
              <a:defRPr>
                <a:solidFill>
                  <a:schemeClr val="bg1"/>
                </a:solidFill>
              </a:defRPr>
            </a:lvl1pPr>
          </a:lstStyle>
          <a:p>
            <a:r>
              <a:rPr lang="de-DE" smtClean="0"/>
              <a:t>Titelmasterformat durch Klicken bearbeiten</a:t>
            </a:r>
            <a:endParaRPr lang="de-DE"/>
          </a:p>
        </p:txBody>
      </p:sp>
      <p:sp>
        <p:nvSpPr>
          <p:cNvPr id="3075" name="Rectangle 3"/>
          <p:cNvSpPr>
            <a:spLocks noGrp="1" noChangeArrowheads="1"/>
          </p:cNvSpPr>
          <p:nvPr>
            <p:ph type="subTitle" idx="1"/>
          </p:nvPr>
        </p:nvSpPr>
        <p:spPr>
          <a:xfrm>
            <a:off x="684213" y="3332163"/>
            <a:ext cx="7775575" cy="1752600"/>
          </a:xfrm>
        </p:spPr>
        <p:txBody>
          <a:bodyPr/>
          <a:lstStyle>
            <a:lvl1pPr marL="0" indent="0">
              <a:buFont typeface="Wingdings" pitchFamily="2" charset="2"/>
              <a:buNone/>
              <a:defRPr>
                <a:solidFill>
                  <a:schemeClr val="bg1"/>
                </a:solidFill>
              </a:defRPr>
            </a:lvl1pPr>
          </a:lstStyle>
          <a:p>
            <a:r>
              <a:rPr lang="de-DE" smtClean="0"/>
              <a:t>Formatvorlage des Untertitelmasters durch Klicken bearbeiten</a:t>
            </a:r>
            <a:endParaRPr lang="de-DE"/>
          </a:p>
        </p:txBody>
      </p:sp>
      <p:pic>
        <p:nvPicPr>
          <p:cNvPr id="3079" name="Picture 7"/>
          <p:cNvPicPr>
            <a:picLocks noChangeAspect="1" noChangeArrowheads="1"/>
          </p:cNvPicPr>
          <p:nvPr/>
        </p:nvPicPr>
        <p:blipFill>
          <a:blip r:embed="rId2" cstate="print"/>
          <a:srcRect/>
          <a:stretch>
            <a:fillRect/>
          </a:stretch>
        </p:blipFill>
        <p:spPr bwMode="auto">
          <a:xfrm>
            <a:off x="6172200" y="4114800"/>
            <a:ext cx="2971800" cy="150177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r>
              <a:rPr lang="de-DE"/>
              <a:t>www.linksfraktion.de</a:t>
            </a:r>
          </a:p>
        </p:txBody>
      </p:sp>
      <p:sp>
        <p:nvSpPr>
          <p:cNvPr id="5" name="Foliennummernplatzhalter 4"/>
          <p:cNvSpPr>
            <a:spLocks noGrp="1"/>
          </p:cNvSpPr>
          <p:nvPr>
            <p:ph type="sldNum" sz="quarter" idx="11"/>
          </p:nvPr>
        </p:nvSpPr>
        <p:spPr/>
        <p:txBody>
          <a:bodyPr/>
          <a:lstStyle>
            <a:lvl1pPr>
              <a:defRPr/>
            </a:lvl1pPr>
          </a:lstStyle>
          <a:p>
            <a:fld id="{FD60ADAC-EA39-4824-BE35-7845EB244B28}" type="slidenum">
              <a:rPr lang="de-DE"/>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70663" y="561975"/>
            <a:ext cx="1962150" cy="538797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2625" y="561975"/>
            <a:ext cx="5735638" cy="538797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r>
              <a:rPr lang="de-DE"/>
              <a:t>www.linksfraktion.de</a:t>
            </a:r>
          </a:p>
        </p:txBody>
      </p:sp>
      <p:sp>
        <p:nvSpPr>
          <p:cNvPr id="5" name="Foliennummernplatzhalter 4"/>
          <p:cNvSpPr>
            <a:spLocks noGrp="1"/>
          </p:cNvSpPr>
          <p:nvPr>
            <p:ph type="sldNum" sz="quarter" idx="11"/>
          </p:nvPr>
        </p:nvSpPr>
        <p:spPr/>
        <p:txBody>
          <a:bodyPr/>
          <a:lstStyle>
            <a:lvl1pPr>
              <a:defRPr/>
            </a:lvl1pPr>
          </a:lstStyle>
          <a:p>
            <a:fld id="{2C7F1349-3944-4057-B147-B9BAC71A283F}" type="slidenum">
              <a:rPr lang="de-DE"/>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r>
              <a:rPr lang="de-DE"/>
              <a:t>www.linksfraktion.de</a:t>
            </a:r>
          </a:p>
        </p:txBody>
      </p:sp>
      <p:sp>
        <p:nvSpPr>
          <p:cNvPr id="5" name="Foliennummernplatzhalter 4"/>
          <p:cNvSpPr>
            <a:spLocks noGrp="1"/>
          </p:cNvSpPr>
          <p:nvPr>
            <p:ph type="sldNum" sz="quarter" idx="11"/>
          </p:nvPr>
        </p:nvSpPr>
        <p:spPr/>
        <p:txBody>
          <a:bodyPr/>
          <a:lstStyle>
            <a:lvl1pPr>
              <a:defRPr/>
            </a:lvl1pPr>
          </a:lstStyle>
          <a:p>
            <a:fld id="{5E9C2BCB-7888-42C0-969C-0A08F3686EB7}" type="slidenum">
              <a:rPr lang="de-DE"/>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Fußzeilenplatzhalter 3"/>
          <p:cNvSpPr>
            <a:spLocks noGrp="1"/>
          </p:cNvSpPr>
          <p:nvPr>
            <p:ph type="ftr" sz="quarter" idx="10"/>
          </p:nvPr>
        </p:nvSpPr>
        <p:spPr/>
        <p:txBody>
          <a:bodyPr/>
          <a:lstStyle>
            <a:lvl1pPr>
              <a:defRPr/>
            </a:lvl1pPr>
          </a:lstStyle>
          <a:p>
            <a:r>
              <a:rPr lang="de-DE"/>
              <a:t>www.linksfraktion.de</a:t>
            </a:r>
          </a:p>
        </p:txBody>
      </p:sp>
      <p:sp>
        <p:nvSpPr>
          <p:cNvPr id="5" name="Foliennummernplatzhalter 4"/>
          <p:cNvSpPr>
            <a:spLocks noGrp="1"/>
          </p:cNvSpPr>
          <p:nvPr>
            <p:ph type="sldNum" sz="quarter" idx="11"/>
          </p:nvPr>
        </p:nvSpPr>
        <p:spPr/>
        <p:txBody>
          <a:bodyPr/>
          <a:lstStyle>
            <a:lvl1pPr>
              <a:defRPr/>
            </a:lvl1pPr>
          </a:lstStyle>
          <a:p>
            <a:fld id="{3F535C53-33B9-4971-B491-3599DC2A22CC}" type="slidenum">
              <a:rPr lang="de-DE"/>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2625" y="1665288"/>
            <a:ext cx="3848100" cy="4284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83125" y="1665288"/>
            <a:ext cx="3849688" cy="4284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lvl1pPr>
              <a:defRPr/>
            </a:lvl1pPr>
          </a:lstStyle>
          <a:p>
            <a:r>
              <a:rPr lang="de-DE"/>
              <a:t>www.linksfraktion.de</a:t>
            </a:r>
          </a:p>
        </p:txBody>
      </p:sp>
      <p:sp>
        <p:nvSpPr>
          <p:cNvPr id="6" name="Foliennummernplatzhalter 5"/>
          <p:cNvSpPr>
            <a:spLocks noGrp="1"/>
          </p:cNvSpPr>
          <p:nvPr>
            <p:ph type="sldNum" sz="quarter" idx="11"/>
          </p:nvPr>
        </p:nvSpPr>
        <p:spPr/>
        <p:txBody>
          <a:bodyPr/>
          <a:lstStyle>
            <a:lvl1pPr>
              <a:defRPr/>
            </a:lvl1pPr>
          </a:lstStyle>
          <a:p>
            <a:fld id="{75AADC1D-263D-4DAF-8E98-E3EF7338914B}" type="slidenum">
              <a:rPr lang="de-DE"/>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lvl1pPr>
              <a:defRPr/>
            </a:lvl1pPr>
          </a:lstStyle>
          <a:p>
            <a:r>
              <a:rPr lang="de-DE"/>
              <a:t>www.linksfraktion.de</a:t>
            </a:r>
          </a:p>
        </p:txBody>
      </p:sp>
      <p:sp>
        <p:nvSpPr>
          <p:cNvPr id="8" name="Foliennummernplatzhalter 7"/>
          <p:cNvSpPr>
            <a:spLocks noGrp="1"/>
          </p:cNvSpPr>
          <p:nvPr>
            <p:ph type="sldNum" sz="quarter" idx="11"/>
          </p:nvPr>
        </p:nvSpPr>
        <p:spPr/>
        <p:txBody>
          <a:bodyPr/>
          <a:lstStyle>
            <a:lvl1pPr>
              <a:defRPr/>
            </a:lvl1pPr>
          </a:lstStyle>
          <a:p>
            <a:fld id="{8F7D4511-FD44-4975-A723-36577DDB1C7D}" type="slidenum">
              <a:rPr lang="de-DE"/>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lvl1pPr>
              <a:defRPr/>
            </a:lvl1pPr>
          </a:lstStyle>
          <a:p>
            <a:r>
              <a:rPr lang="de-DE"/>
              <a:t>www.linksfraktion.de</a:t>
            </a:r>
          </a:p>
        </p:txBody>
      </p:sp>
      <p:sp>
        <p:nvSpPr>
          <p:cNvPr id="4" name="Foliennummernplatzhalter 3"/>
          <p:cNvSpPr>
            <a:spLocks noGrp="1"/>
          </p:cNvSpPr>
          <p:nvPr>
            <p:ph type="sldNum" sz="quarter" idx="11"/>
          </p:nvPr>
        </p:nvSpPr>
        <p:spPr/>
        <p:txBody>
          <a:bodyPr/>
          <a:lstStyle>
            <a:lvl1pPr>
              <a:defRPr/>
            </a:lvl1pPr>
          </a:lstStyle>
          <a:p>
            <a:fld id="{81D67042-F07B-4B10-9BA9-DA0961B9138D}" type="slidenum">
              <a:rPr lang="de-DE"/>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lvl1pPr>
              <a:defRPr/>
            </a:lvl1pPr>
          </a:lstStyle>
          <a:p>
            <a:r>
              <a:rPr lang="de-DE"/>
              <a:t>www.linksfraktion.de</a:t>
            </a:r>
          </a:p>
        </p:txBody>
      </p:sp>
      <p:sp>
        <p:nvSpPr>
          <p:cNvPr id="3" name="Foliennummernplatzhalter 2"/>
          <p:cNvSpPr>
            <a:spLocks noGrp="1"/>
          </p:cNvSpPr>
          <p:nvPr>
            <p:ph type="sldNum" sz="quarter" idx="11"/>
          </p:nvPr>
        </p:nvSpPr>
        <p:spPr/>
        <p:txBody>
          <a:bodyPr/>
          <a:lstStyle>
            <a:lvl1pPr>
              <a:defRPr/>
            </a:lvl1pPr>
          </a:lstStyle>
          <a:p>
            <a:fld id="{4B281007-F1B6-432D-81BC-BABCBD667E91}" type="slidenum">
              <a:rPr lang="de-DE"/>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ußzeilenplatzhalter 4"/>
          <p:cNvSpPr>
            <a:spLocks noGrp="1"/>
          </p:cNvSpPr>
          <p:nvPr>
            <p:ph type="ftr" sz="quarter" idx="10"/>
          </p:nvPr>
        </p:nvSpPr>
        <p:spPr/>
        <p:txBody>
          <a:bodyPr/>
          <a:lstStyle>
            <a:lvl1pPr>
              <a:defRPr/>
            </a:lvl1pPr>
          </a:lstStyle>
          <a:p>
            <a:r>
              <a:rPr lang="de-DE"/>
              <a:t>www.linksfraktion.de</a:t>
            </a:r>
          </a:p>
        </p:txBody>
      </p:sp>
      <p:sp>
        <p:nvSpPr>
          <p:cNvPr id="6" name="Foliennummernplatzhalter 5"/>
          <p:cNvSpPr>
            <a:spLocks noGrp="1"/>
          </p:cNvSpPr>
          <p:nvPr>
            <p:ph type="sldNum" sz="quarter" idx="11"/>
          </p:nvPr>
        </p:nvSpPr>
        <p:spPr/>
        <p:txBody>
          <a:bodyPr/>
          <a:lstStyle>
            <a:lvl1pPr>
              <a:defRPr/>
            </a:lvl1pPr>
          </a:lstStyle>
          <a:p>
            <a:fld id="{1D6F4828-B373-4E6E-AD0F-7B6124F35BF6}" type="slidenum">
              <a:rPr lang="de-DE"/>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ußzeilenplatzhalter 4"/>
          <p:cNvSpPr>
            <a:spLocks noGrp="1"/>
          </p:cNvSpPr>
          <p:nvPr>
            <p:ph type="ftr" sz="quarter" idx="10"/>
          </p:nvPr>
        </p:nvSpPr>
        <p:spPr/>
        <p:txBody>
          <a:bodyPr/>
          <a:lstStyle>
            <a:lvl1pPr>
              <a:defRPr/>
            </a:lvl1pPr>
          </a:lstStyle>
          <a:p>
            <a:r>
              <a:rPr lang="de-DE"/>
              <a:t>www.linksfraktion.de</a:t>
            </a:r>
          </a:p>
        </p:txBody>
      </p:sp>
      <p:sp>
        <p:nvSpPr>
          <p:cNvPr id="6" name="Foliennummernplatzhalter 5"/>
          <p:cNvSpPr>
            <a:spLocks noGrp="1"/>
          </p:cNvSpPr>
          <p:nvPr>
            <p:ph type="sldNum" sz="quarter" idx="11"/>
          </p:nvPr>
        </p:nvSpPr>
        <p:spPr/>
        <p:txBody>
          <a:bodyPr/>
          <a:lstStyle>
            <a:lvl1pPr>
              <a:defRPr/>
            </a:lvl1pPr>
          </a:lstStyle>
          <a:p>
            <a:fld id="{FDBB9A12-39B6-4B57-990F-0C18E68EDD64}" type="slidenum">
              <a:rPr lang="de-DE"/>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2625" y="561975"/>
            <a:ext cx="7850188" cy="92233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de-DE" smtClean="0"/>
              <a:t>Titelmasterformat durch Klicken bearbeiten</a:t>
            </a:r>
          </a:p>
        </p:txBody>
      </p:sp>
      <p:sp>
        <p:nvSpPr>
          <p:cNvPr id="1027" name="Rectangle 3"/>
          <p:cNvSpPr>
            <a:spLocks noGrp="1" noChangeArrowheads="1"/>
          </p:cNvSpPr>
          <p:nvPr>
            <p:ph type="body" idx="1"/>
          </p:nvPr>
        </p:nvSpPr>
        <p:spPr bwMode="auto">
          <a:xfrm>
            <a:off x="682625" y="1665288"/>
            <a:ext cx="7850188" cy="428466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de-DE" smtClean="0"/>
              <a:t>Textmasterformate durch Klicken bearbeiten</a:t>
            </a:r>
          </a:p>
          <a:p>
            <a:pPr lvl="1"/>
            <a:r>
              <a:rPr lang="de-DE" smtClean="0"/>
              <a:t>Zweite Ebene</a:t>
            </a:r>
          </a:p>
          <a:p>
            <a:pPr lvl="1"/>
            <a:r>
              <a:rPr lang="de-DE" smtClean="0"/>
              <a:t>Dritte Ebene</a:t>
            </a:r>
          </a:p>
          <a:p>
            <a:pPr lvl="1"/>
            <a:r>
              <a:rPr lang="de-DE" smtClean="0"/>
              <a:t>Vierte Ebene</a:t>
            </a:r>
          </a:p>
          <a:p>
            <a:pPr lvl="1"/>
            <a:r>
              <a:rPr lang="de-DE" smtClean="0"/>
              <a:t>Fünfte Ebene</a:t>
            </a:r>
          </a:p>
        </p:txBody>
      </p:sp>
      <p:sp>
        <p:nvSpPr>
          <p:cNvPr id="1029" name="Rectangle 5"/>
          <p:cNvSpPr>
            <a:spLocks noGrp="1" noChangeArrowheads="1"/>
          </p:cNvSpPr>
          <p:nvPr>
            <p:ph type="ftr" sz="quarter" idx="3"/>
          </p:nvPr>
        </p:nvSpPr>
        <p:spPr bwMode="auto">
          <a:xfrm>
            <a:off x="684213" y="6192838"/>
            <a:ext cx="2895600"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1400">
                <a:solidFill>
                  <a:schemeClr val="bg2"/>
                </a:solidFill>
                <a:latin typeface="+mn-lt"/>
              </a:defRPr>
            </a:lvl1pPr>
          </a:lstStyle>
          <a:p>
            <a:r>
              <a:rPr lang="de-DE"/>
              <a:t>www.linksfraktion.de</a:t>
            </a:r>
          </a:p>
        </p:txBody>
      </p:sp>
      <p:sp>
        <p:nvSpPr>
          <p:cNvPr id="1030" name="Rectangle 6"/>
          <p:cNvSpPr>
            <a:spLocks noGrp="1" noChangeArrowheads="1"/>
          </p:cNvSpPr>
          <p:nvPr>
            <p:ph type="sldNum" sz="quarter" idx="4"/>
          </p:nvPr>
        </p:nvSpPr>
        <p:spPr bwMode="auto">
          <a:xfrm>
            <a:off x="6372225" y="6192838"/>
            <a:ext cx="2133600"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r">
              <a:defRPr sz="1400">
                <a:solidFill>
                  <a:schemeClr val="bg2"/>
                </a:solidFill>
                <a:latin typeface="+mn-lt"/>
              </a:defRPr>
            </a:lvl1pPr>
          </a:lstStyle>
          <a:p>
            <a:fld id="{F8771E66-5021-45FB-92C3-0ECC946BB55E}" type="slidenum">
              <a:rPr lang="de-DE"/>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rtl="0" eaLnBrk="1" fontAlgn="base" hangingPunct="1">
        <a:lnSpc>
          <a:spcPts val="3600"/>
        </a:lnSpc>
        <a:spcBef>
          <a:spcPct val="0"/>
        </a:spcBef>
        <a:spcAft>
          <a:spcPct val="0"/>
        </a:spcAft>
        <a:defRPr sz="3600" b="1">
          <a:solidFill>
            <a:schemeClr val="tx2"/>
          </a:solidFill>
          <a:latin typeface="+mj-lt"/>
          <a:ea typeface="+mj-ea"/>
          <a:cs typeface="+mj-cs"/>
        </a:defRPr>
      </a:lvl1pPr>
      <a:lvl2pPr algn="l" rtl="0" eaLnBrk="1" fontAlgn="base" hangingPunct="1">
        <a:lnSpc>
          <a:spcPts val="3600"/>
        </a:lnSpc>
        <a:spcBef>
          <a:spcPct val="0"/>
        </a:spcBef>
        <a:spcAft>
          <a:spcPct val="0"/>
        </a:spcAft>
        <a:defRPr sz="3600" b="1">
          <a:solidFill>
            <a:schemeClr val="tx2"/>
          </a:solidFill>
          <a:latin typeface="CorpoS" pitchFamily="2" charset="0"/>
        </a:defRPr>
      </a:lvl2pPr>
      <a:lvl3pPr algn="l" rtl="0" eaLnBrk="1" fontAlgn="base" hangingPunct="1">
        <a:lnSpc>
          <a:spcPts val="3600"/>
        </a:lnSpc>
        <a:spcBef>
          <a:spcPct val="0"/>
        </a:spcBef>
        <a:spcAft>
          <a:spcPct val="0"/>
        </a:spcAft>
        <a:defRPr sz="3600" b="1">
          <a:solidFill>
            <a:schemeClr val="tx2"/>
          </a:solidFill>
          <a:latin typeface="CorpoS" pitchFamily="2" charset="0"/>
        </a:defRPr>
      </a:lvl3pPr>
      <a:lvl4pPr algn="l" rtl="0" eaLnBrk="1" fontAlgn="base" hangingPunct="1">
        <a:lnSpc>
          <a:spcPts val="3600"/>
        </a:lnSpc>
        <a:spcBef>
          <a:spcPct val="0"/>
        </a:spcBef>
        <a:spcAft>
          <a:spcPct val="0"/>
        </a:spcAft>
        <a:defRPr sz="3600" b="1">
          <a:solidFill>
            <a:schemeClr val="tx2"/>
          </a:solidFill>
          <a:latin typeface="CorpoS" pitchFamily="2" charset="0"/>
        </a:defRPr>
      </a:lvl4pPr>
      <a:lvl5pPr algn="l" rtl="0" eaLnBrk="1" fontAlgn="base" hangingPunct="1">
        <a:lnSpc>
          <a:spcPts val="3600"/>
        </a:lnSpc>
        <a:spcBef>
          <a:spcPct val="0"/>
        </a:spcBef>
        <a:spcAft>
          <a:spcPct val="0"/>
        </a:spcAft>
        <a:defRPr sz="3600" b="1">
          <a:solidFill>
            <a:schemeClr val="tx2"/>
          </a:solidFill>
          <a:latin typeface="CorpoS" pitchFamily="2" charset="0"/>
        </a:defRPr>
      </a:lvl5pPr>
      <a:lvl6pPr marL="457200" algn="l" rtl="0" eaLnBrk="1" fontAlgn="base" hangingPunct="1">
        <a:lnSpc>
          <a:spcPts val="3600"/>
        </a:lnSpc>
        <a:spcBef>
          <a:spcPct val="0"/>
        </a:spcBef>
        <a:spcAft>
          <a:spcPct val="0"/>
        </a:spcAft>
        <a:defRPr sz="3600" b="1">
          <a:solidFill>
            <a:schemeClr val="tx2"/>
          </a:solidFill>
          <a:latin typeface="CorpoS" pitchFamily="2" charset="0"/>
        </a:defRPr>
      </a:lvl6pPr>
      <a:lvl7pPr marL="914400" algn="l" rtl="0" eaLnBrk="1" fontAlgn="base" hangingPunct="1">
        <a:lnSpc>
          <a:spcPts val="3600"/>
        </a:lnSpc>
        <a:spcBef>
          <a:spcPct val="0"/>
        </a:spcBef>
        <a:spcAft>
          <a:spcPct val="0"/>
        </a:spcAft>
        <a:defRPr sz="3600" b="1">
          <a:solidFill>
            <a:schemeClr val="tx2"/>
          </a:solidFill>
          <a:latin typeface="CorpoS" pitchFamily="2" charset="0"/>
        </a:defRPr>
      </a:lvl7pPr>
      <a:lvl8pPr marL="1371600" algn="l" rtl="0" eaLnBrk="1" fontAlgn="base" hangingPunct="1">
        <a:lnSpc>
          <a:spcPts val="3600"/>
        </a:lnSpc>
        <a:spcBef>
          <a:spcPct val="0"/>
        </a:spcBef>
        <a:spcAft>
          <a:spcPct val="0"/>
        </a:spcAft>
        <a:defRPr sz="3600" b="1">
          <a:solidFill>
            <a:schemeClr val="tx2"/>
          </a:solidFill>
          <a:latin typeface="CorpoS" pitchFamily="2" charset="0"/>
        </a:defRPr>
      </a:lvl8pPr>
      <a:lvl9pPr marL="1828800" algn="l" rtl="0" eaLnBrk="1" fontAlgn="base" hangingPunct="1">
        <a:lnSpc>
          <a:spcPts val="3600"/>
        </a:lnSpc>
        <a:spcBef>
          <a:spcPct val="0"/>
        </a:spcBef>
        <a:spcAft>
          <a:spcPct val="0"/>
        </a:spcAft>
        <a:defRPr sz="3600" b="1">
          <a:solidFill>
            <a:schemeClr val="tx2"/>
          </a:solidFill>
          <a:latin typeface="CorpoS" pitchFamily="2" charset="0"/>
        </a:defRPr>
      </a:lvl9pPr>
    </p:titleStyle>
    <p:bodyStyle>
      <a:lvl1pPr marL="342900" indent="-342900" algn="l" rtl="0" eaLnBrk="1" fontAlgn="base" hangingPunct="1">
        <a:lnSpc>
          <a:spcPts val="2400"/>
        </a:lnSpc>
        <a:spcBef>
          <a:spcPct val="50000"/>
        </a:spcBef>
        <a:spcAft>
          <a:spcPct val="0"/>
        </a:spcAft>
        <a:buClr>
          <a:srgbClr val="FF0000"/>
        </a:buClr>
        <a:buFont typeface="Wingdings" pitchFamily="2" charset="2"/>
        <a:buChar char="n"/>
        <a:defRPr sz="2400">
          <a:solidFill>
            <a:schemeClr val="tx1"/>
          </a:solidFill>
          <a:latin typeface="+mn-lt"/>
          <a:ea typeface="+mn-ea"/>
          <a:cs typeface="+mn-cs"/>
        </a:defRPr>
      </a:lvl1pPr>
      <a:lvl2pPr marL="776288" indent="-254000" algn="l" rtl="0" eaLnBrk="1" fontAlgn="base" hangingPunct="1">
        <a:lnSpc>
          <a:spcPts val="2400"/>
        </a:lnSpc>
        <a:spcBef>
          <a:spcPct val="50000"/>
        </a:spcBef>
        <a:spcAft>
          <a:spcPct val="0"/>
        </a:spcAft>
        <a:buChar char="–"/>
        <a:defRPr sz="2400">
          <a:solidFill>
            <a:schemeClr val="tx1"/>
          </a:solidFill>
          <a:latin typeface="+mn-lt"/>
        </a:defRPr>
      </a:lvl2pPr>
      <a:lvl3pPr marL="1839913" indent="-228600" algn="l" rtl="0" eaLnBrk="1" fontAlgn="base" hangingPunct="1">
        <a:spcBef>
          <a:spcPct val="20000"/>
        </a:spcBef>
        <a:spcAft>
          <a:spcPct val="0"/>
        </a:spcAft>
        <a:buChar char="•"/>
        <a:defRPr sz="2400">
          <a:solidFill>
            <a:schemeClr val="tx1"/>
          </a:solidFill>
          <a:latin typeface="Arial" charset="0"/>
        </a:defRPr>
      </a:lvl3pPr>
      <a:lvl4pPr marL="2247900" indent="-228600" algn="l" rtl="0" eaLnBrk="1" fontAlgn="base" hangingPunct="1">
        <a:spcBef>
          <a:spcPct val="20000"/>
        </a:spcBef>
        <a:spcAft>
          <a:spcPct val="0"/>
        </a:spcAft>
        <a:buChar char="–"/>
        <a:defRPr sz="2000">
          <a:solidFill>
            <a:schemeClr val="tx1"/>
          </a:solidFill>
          <a:latin typeface="Arial" charset="0"/>
        </a:defRPr>
      </a:lvl4pPr>
      <a:lvl5pPr marL="2655888" indent="-228600" algn="l" rtl="0" eaLnBrk="1" fontAlgn="base" hangingPunct="1">
        <a:spcBef>
          <a:spcPct val="20000"/>
        </a:spcBef>
        <a:spcAft>
          <a:spcPct val="0"/>
        </a:spcAft>
        <a:buChar char="»"/>
        <a:defRPr sz="2000">
          <a:solidFill>
            <a:schemeClr val="tx1"/>
          </a:solidFill>
          <a:latin typeface="Arial" charset="0"/>
        </a:defRPr>
      </a:lvl5pPr>
      <a:lvl6pPr marL="3113088" indent="-228600" algn="l" rtl="0" eaLnBrk="1" fontAlgn="base" hangingPunct="1">
        <a:spcBef>
          <a:spcPct val="20000"/>
        </a:spcBef>
        <a:spcAft>
          <a:spcPct val="0"/>
        </a:spcAft>
        <a:buChar char="»"/>
        <a:defRPr sz="2000">
          <a:solidFill>
            <a:schemeClr val="tx1"/>
          </a:solidFill>
          <a:latin typeface="Arial" charset="0"/>
        </a:defRPr>
      </a:lvl6pPr>
      <a:lvl7pPr marL="3570288" indent="-228600" algn="l" rtl="0" eaLnBrk="1" fontAlgn="base" hangingPunct="1">
        <a:spcBef>
          <a:spcPct val="20000"/>
        </a:spcBef>
        <a:spcAft>
          <a:spcPct val="0"/>
        </a:spcAft>
        <a:buChar char="»"/>
        <a:defRPr sz="2000">
          <a:solidFill>
            <a:schemeClr val="tx1"/>
          </a:solidFill>
          <a:latin typeface="Arial" charset="0"/>
        </a:defRPr>
      </a:lvl7pPr>
      <a:lvl8pPr marL="4027488" indent="-228600" algn="l" rtl="0" eaLnBrk="1" fontAlgn="base" hangingPunct="1">
        <a:spcBef>
          <a:spcPct val="20000"/>
        </a:spcBef>
        <a:spcAft>
          <a:spcPct val="0"/>
        </a:spcAft>
        <a:buChar char="»"/>
        <a:defRPr sz="2000">
          <a:solidFill>
            <a:schemeClr val="tx1"/>
          </a:solidFill>
          <a:latin typeface="Arial" charset="0"/>
        </a:defRPr>
      </a:lvl8pPr>
      <a:lvl9pPr marL="4484688"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dipbt.bundestag.de/doc/btd/18/086/1808610.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xfrm>
            <a:off x="228600" y="116632"/>
            <a:ext cx="8191500" cy="4176464"/>
          </a:xfrm>
        </p:spPr>
        <p:txBody>
          <a:bodyPr wrap="none"/>
          <a:lstStyle/>
          <a:p>
            <a:pPr algn="ctr"/>
            <a:r>
              <a:rPr lang="de-DE" sz="2800" dirty="0"/>
              <a:t/>
            </a:r>
            <a:br>
              <a:rPr lang="de-DE" sz="2800" dirty="0"/>
            </a:br>
            <a:r>
              <a:rPr lang="de-DE" sz="2800" dirty="0"/>
              <a:t/>
            </a:r>
            <a:br>
              <a:rPr lang="de-DE" sz="2800" dirty="0"/>
            </a:br>
            <a:r>
              <a:rPr lang="de-DE" sz="2800" dirty="0"/>
              <a:t/>
            </a:r>
            <a:br>
              <a:rPr lang="de-DE" sz="2800" dirty="0"/>
            </a:br>
            <a:r>
              <a:rPr lang="de-DE" sz="2800" dirty="0"/>
              <a:t/>
            </a:r>
            <a:br>
              <a:rPr lang="de-DE" sz="2800" dirty="0"/>
            </a:br>
            <a:r>
              <a:rPr lang="de-DE" sz="2800" dirty="0"/>
              <a:t/>
            </a:r>
            <a:br>
              <a:rPr lang="de-DE" sz="2800" dirty="0"/>
            </a:br>
            <a:r>
              <a:rPr lang="de-DE" sz="4000" dirty="0"/>
              <a:t>Für eine Rente mit Niveau!</a:t>
            </a:r>
            <a:br>
              <a:rPr lang="de-DE" sz="4000" dirty="0"/>
            </a:br>
            <a:r>
              <a:rPr lang="de-DE" sz="4000" dirty="0"/>
              <a:t>Lebensstandardsichernd </a:t>
            </a:r>
            <a:br>
              <a:rPr lang="de-DE" sz="4000" dirty="0"/>
            </a:br>
            <a:r>
              <a:rPr lang="de-DE" sz="4000" dirty="0"/>
              <a:t>und armutsfest!</a:t>
            </a:r>
            <a:r>
              <a:rPr lang="de-DE" sz="3700" dirty="0"/>
              <a:t/>
            </a:r>
            <a:br>
              <a:rPr lang="de-DE" sz="3700" dirty="0"/>
            </a:br>
            <a:r>
              <a:rPr lang="de-DE" sz="2200" dirty="0" smtClean="0"/>
              <a:t/>
            </a:r>
            <a:br>
              <a:rPr lang="de-DE" sz="2200" dirty="0" smtClean="0"/>
            </a:br>
            <a:r>
              <a:rPr lang="de-DE" sz="2200" dirty="0" smtClean="0"/>
              <a:t>Matthias </a:t>
            </a:r>
            <a:r>
              <a:rPr lang="de-DE" sz="2200" dirty="0"/>
              <a:t>W. Birkwald (MdB)</a:t>
            </a:r>
            <a:br>
              <a:rPr lang="de-DE" sz="2200" dirty="0"/>
            </a:br>
            <a:r>
              <a:rPr lang="de-DE" sz="2200" dirty="0"/>
              <a:t>Rentenpolitischer Sprecher der Fraktion DIE LINKE.</a:t>
            </a:r>
            <a:r>
              <a:rPr lang="de-DE" sz="2400" dirty="0"/>
              <a:t/>
            </a:r>
            <a:br>
              <a:rPr lang="de-DE" sz="2400" dirty="0"/>
            </a:br>
            <a:r>
              <a:rPr lang="de-DE" sz="2400" dirty="0" smtClean="0"/>
              <a:t>31. August 2016, Kiel</a:t>
            </a:r>
            <a:br>
              <a:rPr lang="de-DE" sz="2400" dirty="0" smtClean="0"/>
            </a:br>
            <a:r>
              <a:rPr lang="de-DE" sz="2400" dirty="0" smtClean="0"/>
              <a:t>Gewerkschaftliche Seniorenarbeitskreise</a:t>
            </a:r>
            <a:br>
              <a:rPr lang="de-DE" sz="2400" dirty="0" smtClean="0"/>
            </a:br>
            <a:r>
              <a:rPr lang="de-DE" sz="2400" dirty="0" smtClean="0"/>
              <a:t>Generationenvertrag erneuern! Altersarmut </a:t>
            </a:r>
            <a:r>
              <a:rPr lang="de-DE" sz="2400" dirty="0"/>
              <a:t>verhindern!</a:t>
            </a:r>
          </a:p>
        </p:txBody>
      </p:sp>
      <p:sp>
        <p:nvSpPr>
          <p:cNvPr id="4" name="Textfeld 3"/>
          <p:cNvSpPr txBox="1"/>
          <p:nvPr/>
        </p:nvSpPr>
        <p:spPr>
          <a:xfrm>
            <a:off x="228600" y="5715794"/>
            <a:ext cx="8610600" cy="461962"/>
          </a:xfrm>
          <a:prstGeom prst="rect">
            <a:avLst/>
          </a:prstGeom>
          <a:noFill/>
        </p:spPr>
        <p:txBody>
          <a:bodyPr>
            <a:spAutoFit/>
          </a:bodyPr>
          <a:lstStyle/>
          <a:p>
            <a:pPr algn="ctr">
              <a:defRPr/>
            </a:pPr>
            <a:r>
              <a:rPr lang="de-DE" sz="2400" dirty="0">
                <a:solidFill>
                  <a:schemeClr val="accent3"/>
                </a:solidFill>
                <a:latin typeface="+mj-lt"/>
              </a:rPr>
              <a:t>www.matthias-w-birkwald.de</a:t>
            </a:r>
          </a:p>
        </p:txBody>
      </p:sp>
    </p:spTree>
    <p:extLst>
      <p:ext uri="{BB962C8B-B14F-4D97-AF65-F5344CB8AC3E}">
        <p14:creationId xmlns:p14="http://schemas.microsoft.com/office/powerpoint/2010/main" val="3906535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a:xfrm>
            <a:off x="633919" y="233364"/>
            <a:ext cx="7848600" cy="650875"/>
          </a:xfrm>
        </p:spPr>
        <p:txBody>
          <a:bodyPr/>
          <a:lstStyle/>
          <a:p>
            <a:pPr algn="ctr" eaLnBrk="1" hangingPunct="1"/>
            <a:r>
              <a:rPr lang="de-DE" sz="4000" dirty="0" smtClean="0">
                <a:cs typeface="Arial" panose="020B0604020202020204" pitchFamily="34" charset="0"/>
              </a:rPr>
              <a:t>Fragen 4 und 5</a:t>
            </a:r>
            <a:endParaRPr lang="de-DE" sz="4000" dirty="0">
              <a:cs typeface="Arial" panose="020B0604020202020204" pitchFamily="34" charset="0"/>
            </a:endParaRPr>
          </a:p>
        </p:txBody>
      </p:sp>
      <p:sp>
        <p:nvSpPr>
          <p:cNvPr id="12291" name="Inhaltsplatzhalter 2"/>
          <p:cNvSpPr>
            <a:spLocks noGrp="1"/>
          </p:cNvSpPr>
          <p:nvPr>
            <p:ph idx="1"/>
          </p:nvPr>
        </p:nvSpPr>
        <p:spPr>
          <a:xfrm>
            <a:off x="264379" y="862752"/>
            <a:ext cx="8587680" cy="5195665"/>
          </a:xfrm>
        </p:spPr>
        <p:txBody>
          <a:bodyPr/>
          <a:lstStyle/>
          <a:p>
            <a:pPr marL="0" lvl="0" indent="0">
              <a:buNone/>
            </a:pPr>
            <a:endParaRPr lang="de-DE" dirty="0" smtClean="0"/>
          </a:p>
          <a:p>
            <a:pPr lvl="0">
              <a:buSzPct val="200000"/>
              <a:buFont typeface="Wingdings" panose="05000000000000000000" pitchFamily="2" charset="2"/>
              <a:buChar char="§"/>
            </a:pPr>
            <a:r>
              <a:rPr lang="de-DE" i="1" dirty="0"/>
              <a:t>Welche konkreten Schritte zur Erwerbstätigenversicherung sind denkbar? </a:t>
            </a:r>
          </a:p>
          <a:p>
            <a:pPr>
              <a:buSzPct val="128000"/>
              <a:buFont typeface="Wingdings" panose="05000000000000000000" pitchFamily="2" charset="2"/>
              <a:buChar char="§"/>
            </a:pPr>
            <a:r>
              <a:rPr lang="de-DE" sz="2000" dirty="0" smtClean="0"/>
              <a:t>Beamt*innen, Politiker*innen oder andere Berufsgruppen sind bisher meist in anderen Versicherungssystemen abgesichert. Rund zwei Drittel der Selbstständigen fehlt jeglicher Schutz für die Risiken Alter, Erwerbsminderung und Tod. </a:t>
            </a:r>
          </a:p>
          <a:p>
            <a:pPr>
              <a:buSzPct val="122000"/>
            </a:pPr>
            <a:r>
              <a:rPr lang="de-DE" i="1" dirty="0"/>
              <a:t>Wie kann die Finanzkraft der gesetzlichen Rentenversicherung nachhaltig gestärkt werden? </a:t>
            </a:r>
          </a:p>
          <a:p>
            <a:pPr>
              <a:buSzPct val="128000"/>
              <a:buFont typeface="Wingdings" panose="05000000000000000000" pitchFamily="2" charset="2"/>
              <a:buChar char="§"/>
            </a:pPr>
            <a:r>
              <a:rPr lang="de-DE" sz="2000" dirty="0" smtClean="0"/>
              <a:t>Finanzierung: Produktivität nicht unterschätzen!</a:t>
            </a:r>
          </a:p>
          <a:p>
            <a:pPr>
              <a:buSzPct val="128000"/>
              <a:buFont typeface="Wingdings" panose="05000000000000000000" pitchFamily="2" charset="2"/>
              <a:buChar char="§"/>
            </a:pPr>
            <a:r>
              <a:rPr lang="de-DE" sz="2000" dirty="0" smtClean="0"/>
              <a:t>Arbeitgeber wieder paritätisch beteiligen! Siehe Österreich!</a:t>
            </a:r>
          </a:p>
          <a:p>
            <a:pPr>
              <a:buSzPct val="128000"/>
              <a:buFont typeface="Wingdings" panose="05000000000000000000" pitchFamily="2" charset="2"/>
              <a:buChar char="§"/>
            </a:pPr>
            <a:r>
              <a:rPr lang="de-DE" sz="2000" dirty="0" smtClean="0"/>
              <a:t>Gute Arbeit! Gute Löhne! Leiharbeit, Minijobs, Befristungen eindämmen! Gesetzlicher Mindestlohn: 12 Euro!</a:t>
            </a:r>
            <a:endParaRPr lang="de-DE" sz="1800" dirty="0" smtClean="0"/>
          </a:p>
        </p:txBody>
      </p:sp>
      <p:sp>
        <p:nvSpPr>
          <p:cNvPr id="12293" name="Foliennummernplatzhalter 4"/>
          <p:cNvSpPr>
            <a:spLocks noGrp="1"/>
          </p:cNvSpPr>
          <p:nvPr>
            <p:ph type="sldNum" sz="quarter" idx="11"/>
          </p:nvPr>
        </p:nvSpPr>
        <p:spPr>
          <a:noFill/>
        </p:spPr>
        <p:txBody>
          <a:bodyPr/>
          <a:lstStyle/>
          <a:p>
            <a:fld id="{2A95BA6A-1F2E-4685-805E-E15074181091}" type="slidenum">
              <a:rPr lang="de-DE" smtClean="0">
                <a:latin typeface="+mn-lt"/>
              </a:rPr>
              <a:pPr/>
              <a:t>10</a:t>
            </a:fld>
            <a:endParaRPr lang="de-DE" dirty="0" smtClean="0">
              <a:latin typeface="+mn-lt"/>
            </a:endParaRPr>
          </a:p>
        </p:txBody>
      </p:sp>
      <p:sp>
        <p:nvSpPr>
          <p:cNvPr id="8" name="Fußzeilenplatzhalter 3"/>
          <p:cNvSpPr>
            <a:spLocks noGrp="1"/>
          </p:cNvSpPr>
          <p:nvPr>
            <p:ph type="ftr" sz="quarter" idx="10"/>
          </p:nvPr>
        </p:nvSpPr>
        <p:spPr>
          <a:xfrm>
            <a:off x="684214" y="6185694"/>
            <a:ext cx="7200154" cy="474662"/>
          </a:xfrm>
          <a:noFill/>
        </p:spPr>
        <p:txBody>
          <a:bodyPr/>
          <a:lstStyle/>
          <a:p>
            <a:r>
              <a:rPr lang="de-DE" dirty="0" smtClean="0">
                <a:latin typeface="+mn-lt"/>
              </a:rPr>
              <a:t>Matthias W. Birkwald, MdB			www.matthias-w-birkwald.de</a:t>
            </a:r>
          </a:p>
        </p:txBody>
      </p:sp>
    </p:spTree>
    <p:extLst>
      <p:ext uri="{BB962C8B-B14F-4D97-AF65-F5344CB8AC3E}">
        <p14:creationId xmlns:p14="http://schemas.microsoft.com/office/powerpoint/2010/main" val="28166158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a:spLocks noGrp="1"/>
          </p:cNvSpPr>
          <p:nvPr>
            <p:ph type="sldNum" sz="quarter" idx="11"/>
          </p:nvPr>
        </p:nvSpPr>
        <p:spPr>
          <a:xfrm>
            <a:off x="6654916" y="6374233"/>
            <a:ext cx="2128167" cy="475037"/>
          </a:xfrm>
        </p:spPr>
        <p:txBody>
          <a:bodyPr/>
          <a:lstStyle/>
          <a:p>
            <a:fld id="{5E9C2BCB-7888-42C0-969C-0A08F3686EB7}" type="slidenum">
              <a:rPr lang="de-DE" smtClean="0"/>
              <a:pPr/>
              <a:t>11</a:t>
            </a:fld>
            <a:endParaRPr lang="de-DE" dirty="0"/>
          </a:p>
        </p:txBody>
      </p:sp>
      <p:graphicFrame>
        <p:nvGraphicFramePr>
          <p:cNvPr id="7" name="Diagramm 6"/>
          <p:cNvGraphicFramePr>
            <a:graphicFrameLocks noGrp="1"/>
          </p:cNvGraphicFramePr>
          <p:nvPr>
            <p:extLst/>
          </p:nvPr>
        </p:nvGraphicFramePr>
        <p:xfrm>
          <a:off x="1" y="8732"/>
          <a:ext cx="9025128" cy="6177069"/>
        </p:xfrm>
        <a:graphic>
          <a:graphicData uri="http://schemas.openxmlformats.org/drawingml/2006/chart">
            <c:chart xmlns:c="http://schemas.openxmlformats.org/drawingml/2006/chart" xmlns:r="http://schemas.openxmlformats.org/officeDocument/2006/relationships" r:id="rId2"/>
          </a:graphicData>
        </a:graphic>
      </p:graphicFrame>
      <p:sp>
        <p:nvSpPr>
          <p:cNvPr id="6" name="Fußzeilenplatzhalter 3"/>
          <p:cNvSpPr>
            <a:spLocks noGrp="1"/>
          </p:cNvSpPr>
          <p:nvPr>
            <p:ph type="ftr" sz="quarter" idx="10"/>
          </p:nvPr>
        </p:nvSpPr>
        <p:spPr>
          <a:xfrm>
            <a:off x="684212" y="6192838"/>
            <a:ext cx="5904012" cy="476250"/>
          </a:xfrm>
          <a:noFill/>
        </p:spPr>
        <p:txBody>
          <a:bodyPr/>
          <a:lstStyle/>
          <a:p>
            <a:r>
              <a:rPr lang="de-DE" dirty="0" smtClean="0">
                <a:latin typeface="+mn-lt"/>
              </a:rPr>
              <a:t>Matthias W. Birkwald, MdB		www.matthias-w-birkwald.de</a:t>
            </a:r>
          </a:p>
        </p:txBody>
      </p:sp>
    </p:spTree>
    <p:extLst>
      <p:ext uri="{BB962C8B-B14F-4D97-AF65-F5344CB8AC3E}">
        <p14:creationId xmlns:p14="http://schemas.microsoft.com/office/powerpoint/2010/main" val="3445826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Gerader Verbinder 7"/>
          <p:cNvCxnSpPr/>
          <p:nvPr/>
        </p:nvCxnSpPr>
        <p:spPr>
          <a:xfrm>
            <a:off x="971600" y="2780928"/>
            <a:ext cx="5256000" cy="0"/>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5" name="Foliennummernplatzhalter 4"/>
          <p:cNvSpPr>
            <a:spLocks noGrp="1"/>
          </p:cNvSpPr>
          <p:nvPr>
            <p:ph type="sldNum" sz="quarter" idx="11"/>
          </p:nvPr>
        </p:nvSpPr>
        <p:spPr>
          <a:xfrm>
            <a:off x="6516216" y="6344293"/>
            <a:ext cx="2133600" cy="476250"/>
          </a:xfrm>
        </p:spPr>
        <p:txBody>
          <a:bodyPr/>
          <a:lstStyle/>
          <a:p>
            <a:fld id="{5E9C2BCB-7888-42C0-969C-0A08F3686EB7}" type="slidenum">
              <a:rPr lang="de-DE" smtClean="0"/>
              <a:pPr/>
              <a:t>12</a:t>
            </a:fld>
            <a:endParaRPr lang="de-DE" dirty="0"/>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1889023868"/>
              </p:ext>
            </p:extLst>
          </p:nvPr>
        </p:nvGraphicFramePr>
        <p:xfrm>
          <a:off x="35496" y="260648"/>
          <a:ext cx="8928992" cy="6209928"/>
        </p:xfrm>
        <a:graphic>
          <a:graphicData uri="http://schemas.openxmlformats.org/drawingml/2006/chart">
            <c:chart xmlns:c="http://schemas.openxmlformats.org/drawingml/2006/chart" xmlns:r="http://schemas.openxmlformats.org/officeDocument/2006/relationships" r:id="rId2"/>
          </a:graphicData>
        </a:graphic>
      </p:graphicFrame>
      <p:sp>
        <p:nvSpPr>
          <p:cNvPr id="7" name="Fußzeilenplatzhalter 3"/>
          <p:cNvSpPr txBox="1">
            <a:spLocks/>
          </p:cNvSpPr>
          <p:nvPr/>
        </p:nvSpPr>
        <p:spPr bwMode="auto">
          <a:xfrm>
            <a:off x="434947" y="6376212"/>
            <a:ext cx="5904012"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defPPr>
              <a:defRPr lang="de-DE"/>
            </a:defPPr>
            <a:lvl1pPr algn="l" rtl="0" fontAlgn="base">
              <a:spcBef>
                <a:spcPct val="0"/>
              </a:spcBef>
              <a:spcAft>
                <a:spcPct val="0"/>
              </a:spcAft>
              <a:defRPr sz="1400" kern="1200">
                <a:solidFill>
                  <a:schemeClr val="bg2"/>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de-DE" smtClean="0"/>
              <a:t>Matthias W. Birkwald, MdB		www.matthias-w-birkwald.de</a:t>
            </a:r>
            <a:endParaRPr lang="de-DE" dirty="0" smtClean="0"/>
          </a:p>
        </p:txBody>
      </p:sp>
      <p:cxnSp>
        <p:nvCxnSpPr>
          <p:cNvPr id="3" name="Gerader Verbinder 2"/>
          <p:cNvCxnSpPr/>
          <p:nvPr/>
        </p:nvCxnSpPr>
        <p:spPr>
          <a:xfrm>
            <a:off x="899592" y="4293096"/>
            <a:ext cx="5760640" cy="0"/>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2" name="Textfeld 1"/>
          <p:cNvSpPr txBox="1"/>
          <p:nvPr/>
        </p:nvSpPr>
        <p:spPr>
          <a:xfrm>
            <a:off x="899592" y="1772816"/>
            <a:ext cx="1440160" cy="369332"/>
          </a:xfrm>
          <a:prstGeom prst="rect">
            <a:avLst/>
          </a:prstGeom>
          <a:noFill/>
        </p:spPr>
        <p:txBody>
          <a:bodyPr wrap="square" rtlCol="0">
            <a:spAutoFit/>
          </a:bodyPr>
          <a:lstStyle/>
          <a:p>
            <a:r>
              <a:rPr lang="de-DE" dirty="0" smtClean="0"/>
              <a:t>seit 1988!!!</a:t>
            </a:r>
            <a:endParaRPr lang="de-DE" dirty="0"/>
          </a:p>
        </p:txBody>
      </p:sp>
    </p:spTree>
    <p:extLst>
      <p:ext uri="{BB962C8B-B14F-4D97-AF65-F5344CB8AC3E}">
        <p14:creationId xmlns:p14="http://schemas.microsoft.com/office/powerpoint/2010/main" val="1838384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43580"/>
            <a:ext cx="7850188" cy="1081163"/>
          </a:xfrm>
        </p:spPr>
        <p:txBody>
          <a:bodyPr/>
          <a:lstStyle/>
          <a:p>
            <a:r>
              <a:rPr lang="de-DE" dirty="0" smtClean="0"/>
              <a:t>Es geht auch anders: Österreich</a:t>
            </a:r>
            <a:endParaRPr lang="de-DE" dirty="0"/>
          </a:p>
        </p:txBody>
      </p:sp>
      <p:sp>
        <p:nvSpPr>
          <p:cNvPr id="3" name="Inhaltsplatzhalter 2"/>
          <p:cNvSpPr>
            <a:spLocks noGrp="1"/>
          </p:cNvSpPr>
          <p:nvPr>
            <p:ph idx="1"/>
          </p:nvPr>
        </p:nvSpPr>
        <p:spPr>
          <a:xfrm>
            <a:off x="144810" y="836712"/>
            <a:ext cx="8928992" cy="5417420"/>
          </a:xfrm>
        </p:spPr>
        <p:txBody>
          <a:bodyPr/>
          <a:lstStyle/>
          <a:p>
            <a:pPr algn="ctr"/>
            <a:r>
              <a:rPr lang="de-DE" sz="2200" dirty="0"/>
              <a:t>Studie (Hans-Böckler-Stiftung</a:t>
            </a:r>
            <a:r>
              <a:rPr lang="de-DE" sz="2200" dirty="0" smtClean="0"/>
              <a:t>): </a:t>
            </a:r>
          </a:p>
          <a:p>
            <a:r>
              <a:rPr lang="de-DE" sz="1900" dirty="0" smtClean="0"/>
              <a:t>Das </a:t>
            </a:r>
            <a:r>
              <a:rPr lang="de-DE" sz="1900" dirty="0"/>
              <a:t>österreichische Alterssicherungssystem ist dem deutschen überlegen. </a:t>
            </a:r>
            <a:endParaRPr lang="de-DE" sz="1900" dirty="0" smtClean="0"/>
          </a:p>
          <a:p>
            <a:r>
              <a:rPr lang="de-DE" sz="1900" dirty="0" smtClean="0"/>
              <a:t>Die Altersversorgung konzentriert sich nach </a:t>
            </a:r>
            <a:r>
              <a:rPr lang="de-DE" sz="1900" dirty="0"/>
              <a:t>wie vor weitgehend auf die umlagefinanzierte Gesetzliche Rentenversicherung (GRV</a:t>
            </a:r>
            <a:r>
              <a:rPr lang="de-DE" sz="1900" dirty="0" smtClean="0"/>
              <a:t>) mit 22,8 Prozent Beitragssatz durchgehend seit 1988.. </a:t>
            </a:r>
          </a:p>
          <a:p>
            <a:r>
              <a:rPr lang="de-DE" sz="1900" dirty="0" smtClean="0"/>
              <a:t>Selbstständige, Beamt*innen und Politiker*innen sind einbezogen</a:t>
            </a:r>
            <a:r>
              <a:rPr lang="de-DE" sz="1900" dirty="0"/>
              <a:t>. </a:t>
            </a:r>
            <a:endParaRPr lang="de-DE" sz="1900" dirty="0" smtClean="0"/>
          </a:p>
          <a:p>
            <a:r>
              <a:rPr lang="de-DE" sz="1900" dirty="0" smtClean="0"/>
              <a:t>In </a:t>
            </a:r>
            <a:r>
              <a:rPr lang="de-DE" sz="1900" dirty="0"/>
              <a:t>Deutschland wurden die GRV-Leistungen dagegen reduziert, um den Beitrag niedrig zu halten. Die geringeren Leistungen sollten durch private Vorsorge (Riester) kompensiert werden.</a:t>
            </a:r>
          </a:p>
          <a:p>
            <a:r>
              <a:rPr lang="de-DE" sz="1900" dirty="0" smtClean="0"/>
              <a:t>Zahlbetrag („</a:t>
            </a:r>
            <a:r>
              <a:rPr lang="de-DE" sz="1900" dirty="0"/>
              <a:t>netto vor Steuern“): </a:t>
            </a:r>
            <a:r>
              <a:rPr lang="de-DE" sz="1900" dirty="0" smtClean="0"/>
              <a:t>Altersrenten von langjährig Versicherten (Zugang 2013). </a:t>
            </a:r>
            <a:endParaRPr lang="de-DE" sz="1900" dirty="0"/>
          </a:p>
          <a:p>
            <a:endParaRPr lang="de-DE" dirty="0"/>
          </a:p>
        </p:txBody>
      </p:sp>
      <p:sp>
        <p:nvSpPr>
          <p:cNvPr id="5" name="Foliennummernplatzhalter 4"/>
          <p:cNvSpPr>
            <a:spLocks noGrp="1"/>
          </p:cNvSpPr>
          <p:nvPr>
            <p:ph type="sldNum" sz="quarter" idx="11"/>
          </p:nvPr>
        </p:nvSpPr>
        <p:spPr>
          <a:xfrm>
            <a:off x="6395511" y="6254132"/>
            <a:ext cx="2133600" cy="476250"/>
          </a:xfrm>
        </p:spPr>
        <p:txBody>
          <a:bodyPr/>
          <a:lstStyle/>
          <a:p>
            <a:fld id="{5E9C2BCB-7888-42C0-969C-0A08F3686EB7}" type="slidenum">
              <a:rPr lang="de-DE" smtClean="0"/>
              <a:pPr/>
              <a:t>13</a:t>
            </a:fld>
            <a:endParaRPr lang="de-DE" dirty="0"/>
          </a:p>
        </p:txBody>
      </p:sp>
      <p:sp>
        <p:nvSpPr>
          <p:cNvPr id="6" name="Fußzeilenplatzhalter 3"/>
          <p:cNvSpPr>
            <a:spLocks noGrp="1"/>
          </p:cNvSpPr>
          <p:nvPr>
            <p:ph type="ftr" sz="quarter" idx="10"/>
          </p:nvPr>
        </p:nvSpPr>
        <p:spPr>
          <a:xfrm>
            <a:off x="251520" y="6254132"/>
            <a:ext cx="6365335" cy="476250"/>
          </a:xfrm>
          <a:noFill/>
        </p:spPr>
        <p:txBody>
          <a:bodyPr/>
          <a:lstStyle/>
          <a:p>
            <a:r>
              <a:rPr lang="de-DE" dirty="0" smtClean="0">
                <a:latin typeface="+mn-lt"/>
              </a:rPr>
              <a:t>Matthias W. Birkwald, MdB		www.matthias-w-birkwald.de</a:t>
            </a:r>
          </a:p>
        </p:txBody>
      </p:sp>
      <p:graphicFrame>
        <p:nvGraphicFramePr>
          <p:cNvPr id="4" name="Tabelle 3"/>
          <p:cNvGraphicFramePr>
            <a:graphicFrameLocks noGrp="1"/>
          </p:cNvGraphicFramePr>
          <p:nvPr>
            <p:extLst>
              <p:ext uri="{D42A27DB-BD31-4B8C-83A1-F6EECF244321}">
                <p14:modId xmlns:p14="http://schemas.microsoft.com/office/powerpoint/2010/main" val="4089994125"/>
              </p:ext>
            </p:extLst>
          </p:nvPr>
        </p:nvGraphicFramePr>
        <p:xfrm>
          <a:off x="539552" y="4979144"/>
          <a:ext cx="7765292" cy="1254760"/>
        </p:xfrm>
        <a:graphic>
          <a:graphicData uri="http://schemas.openxmlformats.org/drawingml/2006/table">
            <a:tbl>
              <a:tblPr firstRow="1" bandRow="1">
                <a:tableStyleId>{073A0DAA-6AF3-43AB-8588-CEC1D06C72B9}</a:tableStyleId>
              </a:tblPr>
              <a:tblGrid>
                <a:gridCol w="1941323"/>
                <a:gridCol w="1941323"/>
                <a:gridCol w="1941323"/>
                <a:gridCol w="1941323"/>
              </a:tblGrid>
              <a:tr h="0">
                <a:tc>
                  <a:txBody>
                    <a:bodyPr/>
                    <a:lstStyle/>
                    <a:p>
                      <a:pPr algn="r"/>
                      <a:endParaRPr lang="de-DE" dirty="0"/>
                    </a:p>
                  </a:txBody>
                  <a:tcPr/>
                </a:tc>
                <a:tc>
                  <a:txBody>
                    <a:bodyPr/>
                    <a:lstStyle/>
                    <a:p>
                      <a:pPr algn="r"/>
                      <a:r>
                        <a:rPr lang="de-DE" dirty="0" smtClean="0"/>
                        <a:t>Deutschland</a:t>
                      </a:r>
                      <a:endParaRPr lang="de-DE" dirty="0"/>
                    </a:p>
                  </a:txBody>
                  <a:tcPr/>
                </a:tc>
                <a:tc>
                  <a:txBody>
                    <a:bodyPr/>
                    <a:lstStyle/>
                    <a:p>
                      <a:pPr algn="r"/>
                      <a:r>
                        <a:rPr lang="de-DE" dirty="0" smtClean="0"/>
                        <a:t>Österreich</a:t>
                      </a:r>
                      <a:endParaRPr lang="de-DE" dirty="0"/>
                    </a:p>
                  </a:txBody>
                  <a:tcPr/>
                </a:tc>
                <a:tc>
                  <a:txBody>
                    <a:bodyPr/>
                    <a:lstStyle/>
                    <a:p>
                      <a:pPr algn="r"/>
                      <a:r>
                        <a:rPr lang="de-DE" dirty="0" smtClean="0"/>
                        <a:t>Differenz</a:t>
                      </a:r>
                      <a:endParaRPr lang="de-DE" dirty="0"/>
                    </a:p>
                  </a:txBody>
                  <a:tcPr/>
                </a:tc>
              </a:tr>
              <a:tr h="370840">
                <a:tc>
                  <a:txBody>
                    <a:bodyPr/>
                    <a:lstStyle/>
                    <a:p>
                      <a:r>
                        <a:rPr lang="de-DE" dirty="0" smtClean="0"/>
                        <a:t>Männer</a:t>
                      </a:r>
                      <a:endParaRPr lang="de-DE" dirty="0"/>
                    </a:p>
                  </a:txBody>
                  <a:tcPr/>
                </a:tc>
                <a:tc>
                  <a:txBody>
                    <a:bodyPr/>
                    <a:lstStyle/>
                    <a:p>
                      <a:pPr algn="r"/>
                      <a:r>
                        <a:rPr lang="de-DE" dirty="0" smtClean="0"/>
                        <a:t>1.050 €</a:t>
                      </a:r>
                      <a:endParaRPr lang="de-DE" dirty="0"/>
                    </a:p>
                  </a:txBody>
                  <a:tcPr/>
                </a:tc>
                <a:tc>
                  <a:txBody>
                    <a:bodyPr/>
                    <a:lstStyle/>
                    <a:p>
                      <a:pPr algn="r"/>
                      <a:r>
                        <a:rPr lang="de-DE" sz="2800" b="1" dirty="0" smtClean="0">
                          <a:solidFill>
                            <a:srgbClr val="FF0000"/>
                          </a:solidFill>
                        </a:rPr>
                        <a:t>1.820 €</a:t>
                      </a:r>
                      <a:endParaRPr lang="de-DE" sz="2800" b="1" dirty="0">
                        <a:solidFill>
                          <a:srgbClr val="FF0000"/>
                        </a:solidFill>
                      </a:endParaRPr>
                    </a:p>
                  </a:txBody>
                  <a:tcPr/>
                </a:tc>
                <a:tc>
                  <a:txBody>
                    <a:bodyPr/>
                    <a:lstStyle/>
                    <a:p>
                      <a:pPr algn="r"/>
                      <a:r>
                        <a:rPr lang="de-DE" dirty="0" smtClean="0"/>
                        <a:t>770</a:t>
                      </a:r>
                      <a:r>
                        <a:rPr lang="de-DE" baseline="0" dirty="0" smtClean="0"/>
                        <a:t> €</a:t>
                      </a:r>
                      <a:endParaRPr lang="de-DE" dirty="0"/>
                    </a:p>
                  </a:txBody>
                  <a:tcPr/>
                </a:tc>
              </a:tr>
              <a:tr h="370840">
                <a:tc>
                  <a:txBody>
                    <a:bodyPr/>
                    <a:lstStyle/>
                    <a:p>
                      <a:r>
                        <a:rPr lang="de-DE" dirty="0" smtClean="0"/>
                        <a:t>Frauen</a:t>
                      </a:r>
                      <a:endParaRPr lang="de-DE" dirty="0"/>
                    </a:p>
                  </a:txBody>
                  <a:tcPr/>
                </a:tc>
                <a:tc>
                  <a:txBody>
                    <a:bodyPr/>
                    <a:lstStyle/>
                    <a:p>
                      <a:pPr algn="r"/>
                      <a:r>
                        <a:rPr lang="de-DE" dirty="0" smtClean="0"/>
                        <a:t>590 €</a:t>
                      </a:r>
                      <a:endParaRPr lang="de-DE" dirty="0"/>
                    </a:p>
                  </a:txBody>
                  <a:tcPr/>
                </a:tc>
                <a:tc>
                  <a:txBody>
                    <a:bodyPr/>
                    <a:lstStyle/>
                    <a:p>
                      <a:pPr algn="r"/>
                      <a:r>
                        <a:rPr lang="de-DE" dirty="0" smtClean="0"/>
                        <a:t>1.220 €</a:t>
                      </a:r>
                      <a:endParaRPr lang="de-DE" dirty="0"/>
                    </a:p>
                  </a:txBody>
                  <a:tcPr/>
                </a:tc>
                <a:tc>
                  <a:txBody>
                    <a:bodyPr/>
                    <a:lstStyle/>
                    <a:p>
                      <a:pPr algn="r"/>
                      <a:r>
                        <a:rPr lang="de-DE" dirty="0" smtClean="0"/>
                        <a:t>630 €</a:t>
                      </a:r>
                      <a:endParaRPr lang="de-DE" dirty="0"/>
                    </a:p>
                  </a:txBody>
                  <a:tcPr/>
                </a:tc>
              </a:tr>
            </a:tbl>
          </a:graphicData>
        </a:graphic>
      </p:graphicFrame>
    </p:spTree>
    <p:extLst>
      <p:ext uri="{BB962C8B-B14F-4D97-AF65-F5344CB8AC3E}">
        <p14:creationId xmlns:p14="http://schemas.microsoft.com/office/powerpoint/2010/main" val="880407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a:xfrm>
            <a:off x="633919" y="233364"/>
            <a:ext cx="7848600" cy="650875"/>
          </a:xfrm>
        </p:spPr>
        <p:txBody>
          <a:bodyPr/>
          <a:lstStyle/>
          <a:p>
            <a:pPr algn="ctr" eaLnBrk="1" hangingPunct="1"/>
            <a:r>
              <a:rPr lang="de-DE" sz="4000" dirty="0" smtClean="0">
                <a:cs typeface="Arial" panose="020B0604020202020204" pitchFamily="34" charset="0"/>
              </a:rPr>
              <a:t>Frage 6</a:t>
            </a:r>
            <a:endParaRPr lang="de-DE" sz="4000" dirty="0">
              <a:cs typeface="Arial" panose="020B0604020202020204" pitchFamily="34" charset="0"/>
            </a:endParaRPr>
          </a:p>
        </p:txBody>
      </p:sp>
      <p:sp>
        <p:nvSpPr>
          <p:cNvPr id="12291" name="Inhaltsplatzhalter 2"/>
          <p:cNvSpPr>
            <a:spLocks noGrp="1"/>
          </p:cNvSpPr>
          <p:nvPr>
            <p:ph idx="1"/>
          </p:nvPr>
        </p:nvSpPr>
        <p:spPr>
          <a:xfrm>
            <a:off x="264379" y="476672"/>
            <a:ext cx="8587680" cy="5716166"/>
          </a:xfrm>
        </p:spPr>
        <p:txBody>
          <a:bodyPr/>
          <a:lstStyle/>
          <a:p>
            <a:pPr marL="0" lvl="0" indent="0">
              <a:buNone/>
            </a:pPr>
            <a:endParaRPr lang="de-DE" dirty="0" smtClean="0"/>
          </a:p>
          <a:p>
            <a:pPr marL="0" lvl="0" indent="0">
              <a:buNone/>
            </a:pPr>
            <a:r>
              <a:rPr lang="de-DE" i="1" dirty="0" smtClean="0"/>
              <a:t>Wie </a:t>
            </a:r>
            <a:r>
              <a:rPr lang="de-DE" i="1" dirty="0"/>
              <a:t>kann ein geordneter Rückbau der staatlich geförderten privaten Vorsorgewege geregelt </a:t>
            </a:r>
            <a:r>
              <a:rPr lang="de-DE" i="1" dirty="0" smtClean="0"/>
              <a:t>werden?</a:t>
            </a:r>
          </a:p>
          <a:p>
            <a:pPr marL="0" lvl="0" indent="0">
              <a:buNone/>
            </a:pPr>
            <a:r>
              <a:rPr lang="de-DE" b="1" dirty="0" smtClean="0">
                <a:solidFill>
                  <a:srgbClr val="FF0000"/>
                </a:solidFill>
              </a:rPr>
              <a:t>Antrag Bundestagsfraktion DIE LINKE: </a:t>
            </a:r>
            <a:br>
              <a:rPr lang="de-DE" b="1" dirty="0" smtClean="0">
                <a:solidFill>
                  <a:srgbClr val="FF0000"/>
                </a:solidFill>
              </a:rPr>
            </a:br>
            <a:r>
              <a:rPr lang="de-DE" b="1" dirty="0" smtClean="0">
                <a:solidFill>
                  <a:srgbClr val="FF0000"/>
                </a:solidFill>
              </a:rPr>
              <a:t>Riester-Rente </a:t>
            </a:r>
            <a:r>
              <a:rPr lang="de-DE" b="1" dirty="0">
                <a:solidFill>
                  <a:srgbClr val="FF0000"/>
                </a:solidFill>
              </a:rPr>
              <a:t>in die gesetzliche Rentenversicherung überführen (BT-</a:t>
            </a:r>
            <a:r>
              <a:rPr lang="de-DE" b="1" dirty="0" err="1">
                <a:solidFill>
                  <a:srgbClr val="FF0000"/>
                </a:solidFill>
              </a:rPr>
              <a:t>Drs</a:t>
            </a:r>
            <a:r>
              <a:rPr lang="de-DE" b="1" dirty="0">
                <a:solidFill>
                  <a:srgbClr val="FF0000"/>
                </a:solidFill>
              </a:rPr>
              <a:t>. </a:t>
            </a:r>
            <a:r>
              <a:rPr lang="de-DE" b="1" u="sng" dirty="0" smtClean="0">
                <a:solidFill>
                  <a:schemeClr val="tx1">
                    <a:lumMod val="85000"/>
                    <a:lumOff val="15000"/>
                  </a:schemeClr>
                </a:solidFill>
                <a:hlinkClick r:id="rId3"/>
              </a:rPr>
              <a:t>18/8610</a:t>
            </a:r>
            <a:r>
              <a:rPr lang="de-DE" b="1" u="sng" dirty="0" smtClean="0">
                <a:solidFill>
                  <a:schemeClr val="tx1">
                    <a:lumMod val="85000"/>
                    <a:lumOff val="15000"/>
                  </a:schemeClr>
                </a:solidFill>
              </a:rPr>
              <a:t>)</a:t>
            </a:r>
            <a:endParaRPr lang="de-DE" b="1" i="1" dirty="0" smtClean="0">
              <a:solidFill>
                <a:schemeClr val="tx1">
                  <a:lumMod val="85000"/>
                  <a:lumOff val="15000"/>
                </a:schemeClr>
              </a:solidFill>
            </a:endParaRPr>
          </a:p>
          <a:p>
            <a:pPr lvl="1">
              <a:buClr>
                <a:srgbClr val="FF0000"/>
              </a:buClr>
              <a:buSzPct val="121000"/>
              <a:buFont typeface="Wingdings" panose="05000000000000000000" pitchFamily="2" charset="2"/>
              <a:buChar char="§"/>
            </a:pPr>
            <a:r>
              <a:rPr lang="de-DE" sz="2000" dirty="0" smtClean="0"/>
              <a:t>Steuerliche </a:t>
            </a:r>
            <a:r>
              <a:rPr lang="de-DE" sz="2000" dirty="0"/>
              <a:t>Förderung einstellen.</a:t>
            </a:r>
          </a:p>
          <a:p>
            <a:pPr lvl="1">
              <a:buClr>
                <a:srgbClr val="FF0000"/>
              </a:buClr>
              <a:buSzPct val="121000"/>
              <a:buFont typeface="Wingdings" panose="05000000000000000000" pitchFamily="2" charset="2"/>
              <a:buChar char="§"/>
            </a:pPr>
            <a:r>
              <a:rPr lang="de-DE" sz="2000" dirty="0"/>
              <a:t>Frei werdende Steuermittel für Leistungsverbesserungen in die gesetzliche Rentenversicherung stecken.</a:t>
            </a:r>
          </a:p>
          <a:p>
            <a:pPr lvl="1">
              <a:buClr>
                <a:srgbClr val="FF0000"/>
              </a:buClr>
              <a:buSzPct val="121000"/>
              <a:buFont typeface="Wingdings" panose="05000000000000000000" pitchFamily="2" charset="2"/>
              <a:buChar char="§"/>
            </a:pPr>
            <a:r>
              <a:rPr lang="de-DE" sz="2000" dirty="0"/>
              <a:t>Das bisher angesparte Kapital (Beiträge, staatliche Zuschüsse und Zinsen) kann freiwillig in Anwartschaften der gesetzlichen Rentenversicherung auf einem persönlichen Rentenkonto umgewandelt werden.</a:t>
            </a:r>
          </a:p>
          <a:p>
            <a:pPr lvl="1">
              <a:buClr>
                <a:srgbClr val="FF0000"/>
              </a:buClr>
              <a:buSzPct val="121000"/>
              <a:buFont typeface="Wingdings" panose="05000000000000000000" pitchFamily="2" charset="2"/>
              <a:buChar char="§"/>
            </a:pPr>
            <a:r>
              <a:rPr lang="de-DE" sz="2000" dirty="0"/>
              <a:t>Stornokosten </a:t>
            </a:r>
            <a:r>
              <a:rPr lang="de-DE" sz="2000" dirty="0" smtClean="0"/>
              <a:t>begrenzen</a:t>
            </a:r>
            <a:endParaRPr lang="de-DE" sz="2000" dirty="0"/>
          </a:p>
          <a:p>
            <a:pPr lvl="1">
              <a:buClr>
                <a:srgbClr val="FF0000"/>
              </a:buClr>
              <a:buSzPct val="121000"/>
              <a:buFont typeface="Wingdings" panose="05000000000000000000" pitchFamily="2" charset="2"/>
              <a:buChar char="§"/>
            </a:pPr>
            <a:r>
              <a:rPr lang="de-DE" sz="2000" dirty="0"/>
              <a:t>Keine Überführungsgebühren</a:t>
            </a:r>
            <a:r>
              <a:rPr lang="de-DE" dirty="0"/>
              <a:t>.</a:t>
            </a:r>
          </a:p>
          <a:p>
            <a:pPr marL="0" lvl="0" indent="0">
              <a:buNone/>
            </a:pPr>
            <a:endParaRPr lang="de-DE" i="1" dirty="0" smtClean="0"/>
          </a:p>
          <a:p>
            <a:pPr marL="0" lvl="0" indent="0">
              <a:buNone/>
            </a:pPr>
            <a:endParaRPr lang="de-DE" i="1" dirty="0"/>
          </a:p>
        </p:txBody>
      </p:sp>
      <p:sp>
        <p:nvSpPr>
          <p:cNvPr id="12293" name="Foliennummernplatzhalter 4"/>
          <p:cNvSpPr>
            <a:spLocks noGrp="1"/>
          </p:cNvSpPr>
          <p:nvPr>
            <p:ph type="sldNum" sz="quarter" idx="11"/>
          </p:nvPr>
        </p:nvSpPr>
        <p:spPr>
          <a:noFill/>
        </p:spPr>
        <p:txBody>
          <a:bodyPr/>
          <a:lstStyle/>
          <a:p>
            <a:fld id="{2A95BA6A-1F2E-4685-805E-E15074181091}" type="slidenum">
              <a:rPr lang="de-DE" smtClean="0">
                <a:latin typeface="+mn-lt"/>
              </a:rPr>
              <a:pPr/>
              <a:t>14</a:t>
            </a:fld>
            <a:endParaRPr lang="de-DE" dirty="0" smtClean="0">
              <a:latin typeface="+mn-lt"/>
            </a:endParaRPr>
          </a:p>
        </p:txBody>
      </p:sp>
      <p:sp>
        <p:nvSpPr>
          <p:cNvPr id="8" name="Fußzeilenplatzhalter 3"/>
          <p:cNvSpPr>
            <a:spLocks noGrp="1"/>
          </p:cNvSpPr>
          <p:nvPr>
            <p:ph type="ftr" sz="quarter" idx="10"/>
          </p:nvPr>
        </p:nvSpPr>
        <p:spPr>
          <a:xfrm>
            <a:off x="684214" y="6185694"/>
            <a:ext cx="7200154" cy="474662"/>
          </a:xfrm>
          <a:noFill/>
        </p:spPr>
        <p:txBody>
          <a:bodyPr/>
          <a:lstStyle/>
          <a:p>
            <a:r>
              <a:rPr lang="de-DE" dirty="0" smtClean="0">
                <a:latin typeface="+mn-lt"/>
              </a:rPr>
              <a:t>Matthias W. Birkwald, MdB			www.matthias-w-birkwald.de</a:t>
            </a:r>
          </a:p>
        </p:txBody>
      </p:sp>
    </p:spTree>
    <p:extLst>
      <p:ext uri="{BB962C8B-B14F-4D97-AF65-F5344CB8AC3E}">
        <p14:creationId xmlns:p14="http://schemas.microsoft.com/office/powerpoint/2010/main" val="37265950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ctrTitle"/>
          </p:nvPr>
        </p:nvSpPr>
        <p:spPr>
          <a:xfrm>
            <a:off x="685800" y="2896395"/>
            <a:ext cx="7772400" cy="746125"/>
          </a:xfrm>
        </p:spPr>
        <p:txBody>
          <a:bodyPr/>
          <a:lstStyle/>
          <a:p>
            <a:pPr eaLnBrk="1" hangingPunct="1">
              <a:lnSpc>
                <a:spcPct val="100000"/>
              </a:lnSpc>
            </a:pPr>
            <a:r>
              <a:rPr lang="de-DE" sz="4000" dirty="0">
                <a:latin typeface="Arial" panose="020B0604020202020204" pitchFamily="34" charset="0"/>
                <a:cs typeface="Arial" panose="020B0604020202020204" pitchFamily="34" charset="0"/>
              </a:rPr>
              <a:t/>
            </a:r>
            <a:br>
              <a:rPr lang="de-DE" sz="4000" dirty="0">
                <a:latin typeface="Arial" panose="020B0604020202020204" pitchFamily="34" charset="0"/>
                <a:cs typeface="Arial" panose="020B0604020202020204" pitchFamily="34" charset="0"/>
              </a:rPr>
            </a:br>
            <a:r>
              <a:rPr lang="de-DE" sz="4000" dirty="0">
                <a:latin typeface="Arial" panose="020B0604020202020204" pitchFamily="34" charset="0"/>
                <a:cs typeface="Arial" panose="020B0604020202020204" pitchFamily="34" charset="0"/>
              </a:rPr>
              <a:t/>
            </a:r>
            <a:br>
              <a:rPr lang="de-DE" sz="4000" dirty="0">
                <a:latin typeface="Arial" panose="020B0604020202020204" pitchFamily="34" charset="0"/>
                <a:cs typeface="Arial" panose="020B0604020202020204" pitchFamily="34" charset="0"/>
              </a:rPr>
            </a:br>
            <a:r>
              <a:rPr lang="de-DE" sz="4800" dirty="0">
                <a:latin typeface="Arial" panose="020B0604020202020204" pitchFamily="34" charset="0"/>
                <a:cs typeface="Arial" panose="020B0604020202020204" pitchFamily="34" charset="0"/>
              </a:rPr>
              <a:t>Vielen Dank!</a:t>
            </a:r>
          </a:p>
        </p:txBody>
      </p:sp>
      <p:sp>
        <p:nvSpPr>
          <p:cNvPr id="3" name="Textfeld 2"/>
          <p:cNvSpPr txBox="1"/>
          <p:nvPr/>
        </p:nvSpPr>
        <p:spPr>
          <a:xfrm>
            <a:off x="228600" y="5715794"/>
            <a:ext cx="8686800" cy="707886"/>
          </a:xfrm>
          <a:prstGeom prst="rect">
            <a:avLst/>
          </a:prstGeom>
          <a:noFill/>
        </p:spPr>
        <p:txBody>
          <a:bodyPr>
            <a:spAutoFit/>
          </a:bodyPr>
          <a:lstStyle/>
          <a:p>
            <a:pPr algn="ctr">
              <a:defRPr/>
            </a:pPr>
            <a:r>
              <a:rPr lang="de-DE" sz="4000" b="1" dirty="0">
                <a:solidFill>
                  <a:schemeClr val="bg1"/>
                </a:solidFill>
                <a:cs typeface="Arial" panose="020B0604020202020204" pitchFamily="34" charset="0"/>
              </a:rPr>
              <a:t>www.matthias-w-birkwald.de</a:t>
            </a:r>
          </a:p>
        </p:txBody>
      </p:sp>
    </p:spTree>
    <p:extLst>
      <p:ext uri="{BB962C8B-B14F-4D97-AF65-F5344CB8AC3E}">
        <p14:creationId xmlns:p14="http://schemas.microsoft.com/office/powerpoint/2010/main" val="36012503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atthias-w-birkwald.de/serveImage.php?id=1867&amp;ex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600200"/>
            <a:ext cx="3966377" cy="5282492"/>
          </a:xfrm>
          <a:prstGeom prst="rect">
            <a:avLst/>
          </a:prstGeom>
          <a:noFill/>
          <a:extLst>
            <a:ext uri="{909E8E84-426E-40DD-AFC4-6F175D3DCCD1}">
              <a14:hiddenFill xmlns:a14="http://schemas.microsoft.com/office/drawing/2010/main">
                <a:solidFill>
                  <a:srgbClr val="FFFFFF"/>
                </a:solidFill>
              </a14:hiddenFill>
            </a:ext>
          </a:extLst>
        </p:spPr>
      </p:pic>
      <p:sp>
        <p:nvSpPr>
          <p:cNvPr id="9" name="Titel 1"/>
          <p:cNvSpPr txBox="1">
            <a:spLocks/>
          </p:cNvSpPr>
          <p:nvPr/>
        </p:nvSpPr>
        <p:spPr bwMode="auto">
          <a:xfrm>
            <a:off x="-381000" y="76201"/>
            <a:ext cx="3581400" cy="7270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ctr" rtl="0" eaLnBrk="0" fontAlgn="base" hangingPunct="0">
              <a:lnSpc>
                <a:spcPts val="3600"/>
              </a:lnSpc>
              <a:spcBef>
                <a:spcPct val="0"/>
              </a:spcBef>
              <a:spcAft>
                <a:spcPct val="0"/>
              </a:spcAft>
              <a:defRPr sz="3600" b="1">
                <a:solidFill>
                  <a:schemeClr val="bg1"/>
                </a:solidFill>
                <a:latin typeface="+mn-lt"/>
                <a:ea typeface="+mj-ea"/>
                <a:cs typeface="+mj-cs"/>
              </a:defRPr>
            </a:lvl1pPr>
            <a:lvl2pPr algn="l" rtl="0" eaLnBrk="0" fontAlgn="base" hangingPunct="0">
              <a:lnSpc>
                <a:spcPts val="3600"/>
              </a:lnSpc>
              <a:spcBef>
                <a:spcPct val="0"/>
              </a:spcBef>
              <a:spcAft>
                <a:spcPct val="0"/>
              </a:spcAft>
              <a:defRPr sz="3600" b="1">
                <a:solidFill>
                  <a:schemeClr val="tx2"/>
                </a:solidFill>
                <a:latin typeface="CorporateSSC-Bold" pitchFamily="2" charset="0"/>
              </a:defRPr>
            </a:lvl2pPr>
            <a:lvl3pPr algn="l" rtl="0" eaLnBrk="0" fontAlgn="base" hangingPunct="0">
              <a:lnSpc>
                <a:spcPts val="3600"/>
              </a:lnSpc>
              <a:spcBef>
                <a:spcPct val="0"/>
              </a:spcBef>
              <a:spcAft>
                <a:spcPct val="0"/>
              </a:spcAft>
              <a:defRPr sz="3600" b="1">
                <a:solidFill>
                  <a:schemeClr val="tx2"/>
                </a:solidFill>
                <a:latin typeface="CorporateSSC-Bold" pitchFamily="2" charset="0"/>
              </a:defRPr>
            </a:lvl3pPr>
            <a:lvl4pPr algn="l" rtl="0" eaLnBrk="0" fontAlgn="base" hangingPunct="0">
              <a:lnSpc>
                <a:spcPts val="3600"/>
              </a:lnSpc>
              <a:spcBef>
                <a:spcPct val="0"/>
              </a:spcBef>
              <a:spcAft>
                <a:spcPct val="0"/>
              </a:spcAft>
              <a:defRPr sz="3600" b="1">
                <a:solidFill>
                  <a:schemeClr val="tx2"/>
                </a:solidFill>
                <a:latin typeface="CorporateSSC-Bold" pitchFamily="2" charset="0"/>
              </a:defRPr>
            </a:lvl4pPr>
            <a:lvl5pPr algn="l" rtl="0" eaLnBrk="0" fontAlgn="base" hangingPunct="0">
              <a:lnSpc>
                <a:spcPts val="3600"/>
              </a:lnSpc>
              <a:spcBef>
                <a:spcPct val="0"/>
              </a:spcBef>
              <a:spcAft>
                <a:spcPct val="0"/>
              </a:spcAft>
              <a:defRPr sz="3600" b="1">
                <a:solidFill>
                  <a:schemeClr val="tx2"/>
                </a:solidFill>
                <a:latin typeface="CorporateSSC-Bold" pitchFamily="2" charset="0"/>
              </a:defRPr>
            </a:lvl5pPr>
            <a:lvl6pPr marL="457200" algn="l" rtl="0" eaLnBrk="1" fontAlgn="base" hangingPunct="1">
              <a:lnSpc>
                <a:spcPts val="3600"/>
              </a:lnSpc>
              <a:spcBef>
                <a:spcPct val="0"/>
              </a:spcBef>
              <a:spcAft>
                <a:spcPct val="0"/>
              </a:spcAft>
              <a:defRPr sz="3600" b="1">
                <a:solidFill>
                  <a:schemeClr val="tx2"/>
                </a:solidFill>
                <a:latin typeface="CorporateSSC-Bold" pitchFamily="2" charset="0"/>
              </a:defRPr>
            </a:lvl6pPr>
            <a:lvl7pPr marL="914400" algn="l" rtl="0" eaLnBrk="1" fontAlgn="base" hangingPunct="1">
              <a:lnSpc>
                <a:spcPts val="3600"/>
              </a:lnSpc>
              <a:spcBef>
                <a:spcPct val="0"/>
              </a:spcBef>
              <a:spcAft>
                <a:spcPct val="0"/>
              </a:spcAft>
              <a:defRPr sz="3600" b="1">
                <a:solidFill>
                  <a:schemeClr val="tx2"/>
                </a:solidFill>
                <a:latin typeface="CorporateSSC-Bold" pitchFamily="2" charset="0"/>
              </a:defRPr>
            </a:lvl7pPr>
            <a:lvl8pPr marL="1371600" algn="l" rtl="0" eaLnBrk="1" fontAlgn="base" hangingPunct="1">
              <a:lnSpc>
                <a:spcPts val="3600"/>
              </a:lnSpc>
              <a:spcBef>
                <a:spcPct val="0"/>
              </a:spcBef>
              <a:spcAft>
                <a:spcPct val="0"/>
              </a:spcAft>
              <a:defRPr sz="3600" b="1">
                <a:solidFill>
                  <a:schemeClr val="tx2"/>
                </a:solidFill>
                <a:latin typeface="CorporateSSC-Bold" pitchFamily="2" charset="0"/>
              </a:defRPr>
            </a:lvl8pPr>
            <a:lvl9pPr marL="1828800" algn="l" rtl="0" eaLnBrk="1" fontAlgn="base" hangingPunct="1">
              <a:lnSpc>
                <a:spcPts val="3600"/>
              </a:lnSpc>
              <a:spcBef>
                <a:spcPct val="0"/>
              </a:spcBef>
              <a:spcAft>
                <a:spcPct val="0"/>
              </a:spcAft>
              <a:defRPr sz="3600" b="1">
                <a:solidFill>
                  <a:schemeClr val="tx2"/>
                </a:solidFill>
                <a:latin typeface="CorporateSSC-Bold" pitchFamily="2" charset="0"/>
              </a:defRPr>
            </a:lvl9pPr>
          </a:lstStyle>
          <a:p>
            <a:pPr eaLnBrk="1" hangingPunct="1"/>
            <a:r>
              <a:rPr lang="de-DE" kern="0" dirty="0" smtClean="0">
                <a:latin typeface="+mj-lt"/>
              </a:rPr>
              <a:t>Lesetipps</a:t>
            </a:r>
            <a:endParaRPr lang="de-DE" sz="2400" kern="0" dirty="0">
              <a:latin typeface="+mj-lt"/>
            </a:endParaRPr>
          </a:p>
        </p:txBody>
      </p:sp>
      <p:pic>
        <p:nvPicPr>
          <p:cNvPr id="3" name="Grafik 2"/>
          <p:cNvPicPr>
            <a:picLocks noChangeAspect="1"/>
          </p:cNvPicPr>
          <p:nvPr/>
        </p:nvPicPr>
        <p:blipFill>
          <a:blip r:embed="rId4"/>
          <a:stretch>
            <a:fillRect/>
          </a:stretch>
        </p:blipFill>
        <p:spPr>
          <a:xfrm>
            <a:off x="3966378" y="2514601"/>
            <a:ext cx="5177623" cy="3610331"/>
          </a:xfrm>
          <a:prstGeom prst="rect">
            <a:avLst/>
          </a:prstGeom>
        </p:spPr>
      </p:pic>
    </p:spTree>
    <p:extLst>
      <p:ext uri="{BB962C8B-B14F-4D97-AF65-F5344CB8AC3E}">
        <p14:creationId xmlns:p14="http://schemas.microsoft.com/office/powerpoint/2010/main" val="12429608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nhaltsplatzhalter 5" descr="Armut im Alter.jpg"/>
          <p:cNvPicPr>
            <a:picLocks noChangeAspect="1"/>
          </p:cNvPicPr>
          <p:nvPr/>
        </p:nvPicPr>
        <p:blipFill rotWithShape="1">
          <a:blip r:embed="rId3" cstate="print"/>
          <a:srcRect l="1724" b="19613"/>
          <a:stretch/>
        </p:blipFill>
        <p:spPr bwMode="auto">
          <a:xfrm>
            <a:off x="4724400" y="38101"/>
            <a:ext cx="4343400" cy="6667499"/>
          </a:xfrm>
          <a:prstGeom prst="rect">
            <a:avLst/>
          </a:prstGeom>
          <a:noFill/>
          <a:ln w="9525">
            <a:solidFill>
              <a:schemeClr val="accent1"/>
            </a:solidFill>
            <a:miter lim="800000"/>
            <a:headEnd/>
            <a:tailEnd/>
          </a:ln>
        </p:spPr>
      </p:pic>
      <p:pic>
        <p:nvPicPr>
          <p:cNvPr id="4" name="Grafik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401" y="6625"/>
            <a:ext cx="4193161" cy="6840538"/>
          </a:xfrm>
          <a:prstGeom prst="rect">
            <a:avLst/>
          </a:prstGeom>
        </p:spPr>
      </p:pic>
    </p:spTree>
    <p:extLst>
      <p:ext uri="{BB962C8B-B14F-4D97-AF65-F5344CB8AC3E}">
        <p14:creationId xmlns:p14="http://schemas.microsoft.com/office/powerpoint/2010/main" val="567050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a:xfrm>
            <a:off x="633919" y="233364"/>
            <a:ext cx="7848600" cy="650875"/>
          </a:xfrm>
        </p:spPr>
        <p:txBody>
          <a:bodyPr/>
          <a:lstStyle/>
          <a:p>
            <a:pPr algn="ctr" eaLnBrk="1" hangingPunct="1"/>
            <a:r>
              <a:rPr lang="de-DE" sz="4000" dirty="0" smtClean="0">
                <a:cs typeface="Arial" panose="020B0604020202020204" pitchFamily="34" charset="0"/>
              </a:rPr>
              <a:t>Sechs wichtige Fragen</a:t>
            </a:r>
            <a:endParaRPr lang="de-DE" sz="4000" dirty="0">
              <a:cs typeface="Arial" panose="020B0604020202020204" pitchFamily="34" charset="0"/>
            </a:endParaRPr>
          </a:p>
        </p:txBody>
      </p:sp>
      <p:sp>
        <p:nvSpPr>
          <p:cNvPr id="12291" name="Inhaltsplatzhalter 2"/>
          <p:cNvSpPr>
            <a:spLocks noGrp="1"/>
          </p:cNvSpPr>
          <p:nvPr>
            <p:ph idx="1"/>
          </p:nvPr>
        </p:nvSpPr>
        <p:spPr>
          <a:xfrm>
            <a:off x="251520" y="1052736"/>
            <a:ext cx="8587680" cy="5195665"/>
          </a:xfrm>
        </p:spPr>
        <p:txBody>
          <a:bodyPr/>
          <a:lstStyle/>
          <a:p>
            <a:pPr marL="457200" indent="-457200">
              <a:buFont typeface="+mj-lt"/>
              <a:buAutoNum type="arabicPeriod"/>
            </a:pPr>
            <a:r>
              <a:rPr lang="de-DE" dirty="0" smtClean="0"/>
              <a:t>Wege </a:t>
            </a:r>
            <a:r>
              <a:rPr lang="de-DE" dirty="0"/>
              <a:t>zurück (und nach vorne) zu einer lebensstandardsichernden, umlagefinanzierten Rentenversicherung. </a:t>
            </a:r>
          </a:p>
          <a:p>
            <a:pPr marL="457200" lvl="0" indent="-457200">
              <a:buFont typeface="+mj-lt"/>
              <a:buAutoNum type="arabicPeriod"/>
            </a:pPr>
            <a:r>
              <a:rPr lang="de-DE" dirty="0" smtClean="0"/>
              <a:t>Lebensstandardniveau </a:t>
            </a:r>
            <a:r>
              <a:rPr lang="de-DE" dirty="0"/>
              <a:t>im Alter – wie definieren, welche Größenordnung? </a:t>
            </a:r>
          </a:p>
          <a:p>
            <a:pPr marL="457200" indent="-457200">
              <a:buFont typeface="+mj-lt"/>
              <a:buAutoNum type="arabicPeriod"/>
            </a:pPr>
            <a:r>
              <a:rPr lang="de-DE" dirty="0"/>
              <a:t>Welche Instrumente/Regelungen zur Verhinderung von Altersarmut müssen geschaffen werden? </a:t>
            </a:r>
          </a:p>
          <a:p>
            <a:pPr marL="457200" lvl="0" indent="-457200">
              <a:buFont typeface="+mj-lt"/>
              <a:buAutoNum type="arabicPeriod"/>
            </a:pPr>
            <a:r>
              <a:rPr lang="de-DE" dirty="0" smtClean="0"/>
              <a:t>Welche </a:t>
            </a:r>
            <a:r>
              <a:rPr lang="de-DE" dirty="0"/>
              <a:t>konkreten Schritte zur Erwerbstätigenversicherung sind denkbar? </a:t>
            </a:r>
          </a:p>
          <a:p>
            <a:pPr marL="457200" lvl="0" indent="-457200">
              <a:buFont typeface="+mj-lt"/>
              <a:buAutoNum type="arabicPeriod"/>
            </a:pPr>
            <a:r>
              <a:rPr lang="de-DE" dirty="0"/>
              <a:t>Wie kann die Finanzkraft der gesetzlichen Rentenversicherung nachhaltig gestärkt werden? </a:t>
            </a:r>
          </a:p>
          <a:p>
            <a:pPr marL="457200" lvl="0" indent="-457200">
              <a:buFont typeface="+mj-lt"/>
              <a:buAutoNum type="arabicPeriod"/>
            </a:pPr>
            <a:r>
              <a:rPr lang="de-DE" dirty="0"/>
              <a:t>Wie kann ein geordneter Rückbau der staatlich geförderten privaten Vorsorgewege geregelt werden?</a:t>
            </a:r>
          </a:p>
        </p:txBody>
      </p:sp>
      <p:sp>
        <p:nvSpPr>
          <p:cNvPr id="12293" name="Foliennummernplatzhalter 4"/>
          <p:cNvSpPr>
            <a:spLocks noGrp="1"/>
          </p:cNvSpPr>
          <p:nvPr>
            <p:ph type="sldNum" sz="quarter" idx="11"/>
          </p:nvPr>
        </p:nvSpPr>
        <p:spPr>
          <a:noFill/>
        </p:spPr>
        <p:txBody>
          <a:bodyPr/>
          <a:lstStyle/>
          <a:p>
            <a:fld id="{2A95BA6A-1F2E-4685-805E-E15074181091}" type="slidenum">
              <a:rPr lang="de-DE" smtClean="0">
                <a:latin typeface="+mn-lt"/>
              </a:rPr>
              <a:pPr/>
              <a:t>2</a:t>
            </a:fld>
            <a:endParaRPr lang="de-DE" dirty="0" smtClean="0">
              <a:latin typeface="+mn-lt"/>
            </a:endParaRPr>
          </a:p>
        </p:txBody>
      </p:sp>
      <p:sp>
        <p:nvSpPr>
          <p:cNvPr id="8" name="Fußzeilenplatzhalter 3"/>
          <p:cNvSpPr>
            <a:spLocks noGrp="1"/>
          </p:cNvSpPr>
          <p:nvPr>
            <p:ph type="ftr" sz="quarter" idx="10"/>
          </p:nvPr>
        </p:nvSpPr>
        <p:spPr>
          <a:xfrm>
            <a:off x="684214" y="6185694"/>
            <a:ext cx="7200154" cy="474662"/>
          </a:xfrm>
          <a:noFill/>
        </p:spPr>
        <p:txBody>
          <a:bodyPr/>
          <a:lstStyle/>
          <a:p>
            <a:r>
              <a:rPr lang="de-DE" dirty="0" smtClean="0">
                <a:latin typeface="+mn-lt"/>
              </a:rPr>
              <a:t>Matthias W. Birkwald, MdB			www.matthias-w-birkwald.de</a:t>
            </a:r>
          </a:p>
        </p:txBody>
      </p:sp>
    </p:spTree>
    <p:extLst>
      <p:ext uri="{BB962C8B-B14F-4D97-AF65-F5344CB8AC3E}">
        <p14:creationId xmlns:p14="http://schemas.microsoft.com/office/powerpoint/2010/main" val="34797044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a:xfrm>
            <a:off x="633919" y="233364"/>
            <a:ext cx="7848600" cy="650875"/>
          </a:xfrm>
        </p:spPr>
        <p:txBody>
          <a:bodyPr/>
          <a:lstStyle/>
          <a:p>
            <a:pPr algn="ctr" eaLnBrk="1" hangingPunct="1"/>
            <a:r>
              <a:rPr lang="de-DE" sz="4000" dirty="0" smtClean="0">
                <a:cs typeface="Arial" panose="020B0604020202020204" pitchFamily="34" charset="0"/>
              </a:rPr>
              <a:t>Fragen 1 und 2</a:t>
            </a:r>
            <a:endParaRPr lang="de-DE" sz="4000" dirty="0">
              <a:cs typeface="Arial" panose="020B0604020202020204" pitchFamily="34" charset="0"/>
            </a:endParaRPr>
          </a:p>
        </p:txBody>
      </p:sp>
      <p:sp>
        <p:nvSpPr>
          <p:cNvPr id="12291" name="Inhaltsplatzhalter 2"/>
          <p:cNvSpPr>
            <a:spLocks noGrp="1"/>
          </p:cNvSpPr>
          <p:nvPr>
            <p:ph idx="1"/>
          </p:nvPr>
        </p:nvSpPr>
        <p:spPr>
          <a:xfrm>
            <a:off x="264379" y="1662885"/>
            <a:ext cx="8587680" cy="5195665"/>
          </a:xfrm>
        </p:spPr>
        <p:txBody>
          <a:bodyPr/>
          <a:lstStyle/>
          <a:p>
            <a:r>
              <a:rPr lang="de-DE" i="1" dirty="0" smtClean="0"/>
              <a:t>Wege </a:t>
            </a:r>
            <a:r>
              <a:rPr lang="de-DE" i="1" dirty="0"/>
              <a:t>zurück (und nach vorne) zu einer lebensstandardsichernden, umlagefinanzierten Rentenversicherung. </a:t>
            </a:r>
            <a:endParaRPr lang="de-DE" i="1" dirty="0" smtClean="0"/>
          </a:p>
          <a:p>
            <a:pPr lvl="0"/>
            <a:r>
              <a:rPr lang="de-DE" i="1" dirty="0"/>
              <a:t>Lebensstandardniveau im Alter – wie definieren, welche Größenordnung? </a:t>
            </a:r>
          </a:p>
          <a:p>
            <a:pPr lvl="1">
              <a:buClr>
                <a:srgbClr val="FF0000"/>
              </a:buClr>
              <a:buFont typeface="Wingdings" panose="05000000000000000000" pitchFamily="2" charset="2"/>
              <a:buChar char="§"/>
            </a:pPr>
            <a:r>
              <a:rPr lang="de-DE" b="1" dirty="0" smtClean="0"/>
              <a:t>Zurück zu einem Rentenniveau von 53 Prozent! </a:t>
            </a:r>
            <a:endParaRPr lang="de-DE" b="1" dirty="0" smtClean="0">
              <a:sym typeface="Wingdings" panose="05000000000000000000" pitchFamily="2" charset="2"/>
            </a:endParaRPr>
          </a:p>
          <a:p>
            <a:pPr marL="522288" lvl="1" indent="0">
              <a:buClr>
                <a:srgbClr val="FF0000"/>
              </a:buClr>
              <a:buNone/>
            </a:pPr>
            <a:r>
              <a:rPr lang="de-DE" b="1" dirty="0" smtClean="0">
                <a:sym typeface="Wingdings" panose="05000000000000000000" pitchFamily="2" charset="2"/>
              </a:rPr>
              <a:t>    = „Sicherungsniveau vor Steuern“</a:t>
            </a:r>
            <a:endParaRPr lang="de-DE" b="1" dirty="0" smtClean="0"/>
          </a:p>
          <a:p>
            <a:endParaRPr lang="de-DE" sz="1800" dirty="0"/>
          </a:p>
          <a:p>
            <a:pPr marL="0" lvl="0" indent="0">
              <a:buNone/>
            </a:pPr>
            <a:endParaRPr lang="de-DE" sz="1800" dirty="0" smtClean="0"/>
          </a:p>
        </p:txBody>
      </p:sp>
      <p:sp>
        <p:nvSpPr>
          <p:cNvPr id="12293" name="Foliennummernplatzhalter 4"/>
          <p:cNvSpPr>
            <a:spLocks noGrp="1"/>
          </p:cNvSpPr>
          <p:nvPr>
            <p:ph type="sldNum" sz="quarter" idx="11"/>
          </p:nvPr>
        </p:nvSpPr>
        <p:spPr>
          <a:noFill/>
        </p:spPr>
        <p:txBody>
          <a:bodyPr/>
          <a:lstStyle/>
          <a:p>
            <a:fld id="{2A95BA6A-1F2E-4685-805E-E15074181091}" type="slidenum">
              <a:rPr lang="de-DE" smtClean="0">
                <a:latin typeface="+mn-lt"/>
              </a:rPr>
              <a:pPr/>
              <a:t>3</a:t>
            </a:fld>
            <a:endParaRPr lang="de-DE" dirty="0" smtClean="0">
              <a:latin typeface="+mn-lt"/>
            </a:endParaRPr>
          </a:p>
        </p:txBody>
      </p:sp>
      <p:sp>
        <p:nvSpPr>
          <p:cNvPr id="8" name="Fußzeilenplatzhalter 3"/>
          <p:cNvSpPr>
            <a:spLocks noGrp="1"/>
          </p:cNvSpPr>
          <p:nvPr>
            <p:ph type="ftr" sz="quarter" idx="10"/>
          </p:nvPr>
        </p:nvSpPr>
        <p:spPr>
          <a:xfrm>
            <a:off x="684214" y="6185694"/>
            <a:ext cx="7200154" cy="474662"/>
          </a:xfrm>
          <a:noFill/>
        </p:spPr>
        <p:txBody>
          <a:bodyPr/>
          <a:lstStyle/>
          <a:p>
            <a:r>
              <a:rPr lang="de-DE" dirty="0" smtClean="0">
                <a:latin typeface="+mn-lt"/>
              </a:rPr>
              <a:t>Matthias W. Birkwald, MdB			www.matthias-w-birkwald.de</a:t>
            </a:r>
          </a:p>
        </p:txBody>
      </p:sp>
    </p:spTree>
    <p:extLst>
      <p:ext uri="{BB962C8B-B14F-4D97-AF65-F5344CB8AC3E}">
        <p14:creationId xmlns:p14="http://schemas.microsoft.com/office/powerpoint/2010/main" val="2860849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a:xfrm>
            <a:off x="692521" y="28694"/>
            <a:ext cx="7828615" cy="403541"/>
          </a:xfrm>
        </p:spPr>
        <p:txBody>
          <a:bodyPr/>
          <a:lstStyle/>
          <a:p>
            <a:pPr algn="ctr" eaLnBrk="1" hangingPunct="1"/>
            <a:r>
              <a:rPr lang="de-DE" sz="2400" dirty="0" smtClean="0">
                <a:cs typeface="Arial" panose="020B0604020202020204" pitchFamily="34" charset="0"/>
              </a:rPr>
              <a:t>Zurück zu einem Rentenniveau von 53 Prozent!</a:t>
            </a:r>
            <a:endParaRPr lang="de-DE" sz="2400" dirty="0">
              <a:cs typeface="Arial" panose="020B0604020202020204" pitchFamily="34" charset="0"/>
            </a:endParaRPr>
          </a:p>
        </p:txBody>
      </p:sp>
      <p:sp>
        <p:nvSpPr>
          <p:cNvPr id="12293" name="Foliennummernplatzhalter 4"/>
          <p:cNvSpPr>
            <a:spLocks noGrp="1"/>
          </p:cNvSpPr>
          <p:nvPr>
            <p:ph type="sldNum" sz="quarter" idx="11"/>
          </p:nvPr>
        </p:nvSpPr>
        <p:spPr>
          <a:xfrm>
            <a:off x="6588224" y="6439993"/>
            <a:ext cx="2128167" cy="473453"/>
          </a:xfrm>
          <a:noFill/>
        </p:spPr>
        <p:txBody>
          <a:bodyPr/>
          <a:lstStyle/>
          <a:p>
            <a:fld id="{2A95BA6A-1F2E-4685-805E-E15074181091}" type="slidenum">
              <a:rPr lang="de-DE" smtClean="0">
                <a:latin typeface="+mn-lt"/>
              </a:rPr>
              <a:pPr/>
              <a:t>4</a:t>
            </a:fld>
            <a:endParaRPr lang="de-DE" dirty="0" smtClean="0">
              <a:latin typeface="+mn-lt"/>
            </a:endParaRPr>
          </a:p>
        </p:txBody>
      </p:sp>
      <p:graphicFrame>
        <p:nvGraphicFramePr>
          <p:cNvPr id="3" name="Inhaltsplatzhalter 2"/>
          <p:cNvGraphicFramePr>
            <a:graphicFrameLocks noGrp="1"/>
          </p:cNvGraphicFramePr>
          <p:nvPr>
            <p:ph idx="1"/>
            <p:extLst>
              <p:ext uri="{D42A27DB-BD31-4B8C-83A1-F6EECF244321}">
                <p14:modId xmlns:p14="http://schemas.microsoft.com/office/powerpoint/2010/main" val="1429389097"/>
              </p:ext>
            </p:extLst>
          </p:nvPr>
        </p:nvGraphicFramePr>
        <p:xfrm>
          <a:off x="362621" y="457201"/>
          <a:ext cx="8552779" cy="5851930"/>
        </p:xfrm>
        <a:graphic>
          <a:graphicData uri="http://schemas.openxmlformats.org/drawingml/2006/table">
            <a:tbl>
              <a:tblPr>
                <a:tableStyleId>{5C22544A-7EE6-4342-B048-85BDC9FD1C3A}</a:tableStyleId>
              </a:tblPr>
              <a:tblGrid>
                <a:gridCol w="863916"/>
                <a:gridCol w="1506981"/>
                <a:gridCol w="1355836"/>
                <a:gridCol w="1085305"/>
                <a:gridCol w="1370949"/>
                <a:gridCol w="1122878"/>
                <a:gridCol w="1246914"/>
              </a:tblGrid>
              <a:tr h="967901">
                <a:tc>
                  <a:txBody>
                    <a:bodyPr/>
                    <a:lstStyle/>
                    <a:p>
                      <a:pPr algn="ctr" fontAlgn="t"/>
                      <a:r>
                        <a:rPr lang="de-DE" sz="1200" u="none" strike="noStrike" dirty="0">
                          <a:effectLst/>
                        </a:rPr>
                        <a:t/>
                      </a:r>
                      <a:br>
                        <a:rPr lang="de-DE" sz="1200" u="none" strike="noStrike" dirty="0">
                          <a:effectLst/>
                        </a:rPr>
                      </a:br>
                      <a:r>
                        <a:rPr lang="de-DE" sz="1200" u="none" strike="noStrike" dirty="0">
                          <a:effectLst/>
                        </a:rPr>
                        <a:t/>
                      </a:r>
                      <a:br>
                        <a:rPr lang="de-DE" sz="1200" u="none" strike="noStrike" dirty="0">
                          <a:effectLst/>
                        </a:rPr>
                      </a:br>
                      <a:r>
                        <a:rPr lang="de-DE" sz="1200" u="none" strike="noStrike" dirty="0">
                          <a:effectLst/>
                        </a:rPr>
                        <a:t/>
                      </a:r>
                      <a:br>
                        <a:rPr lang="de-DE" sz="1200" u="none" strike="noStrike" dirty="0">
                          <a:effectLst/>
                        </a:rPr>
                      </a:br>
                      <a:r>
                        <a:rPr lang="de-DE" sz="1200" u="none" strike="noStrike" dirty="0">
                          <a:effectLst/>
                        </a:rPr>
                        <a:t/>
                      </a:r>
                      <a:br>
                        <a:rPr lang="de-DE" sz="1200" u="none" strike="noStrike" dirty="0">
                          <a:effectLst/>
                        </a:rPr>
                      </a:br>
                      <a:r>
                        <a:rPr lang="de-DE" sz="1200" u="none" strike="noStrike" dirty="0">
                          <a:effectLst/>
                        </a:rPr>
                        <a:t>Jahr</a:t>
                      </a:r>
                      <a:endParaRPr lang="de-DE" sz="1200" b="1" i="0" u="none" strike="noStrike" dirty="0">
                        <a:effectLst/>
                        <a:latin typeface="Arial" panose="020B0604020202020204" pitchFamily="34" charset="0"/>
                      </a:endParaRPr>
                    </a:p>
                  </a:txBody>
                  <a:tcPr marL="6962" marR="6962" marT="696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Beitragssatz zur</a:t>
                      </a:r>
                      <a:br>
                        <a:rPr lang="de-DE" sz="1200" u="none" strike="noStrike" dirty="0">
                          <a:effectLst/>
                        </a:rPr>
                      </a:br>
                      <a:r>
                        <a:rPr lang="de-DE" sz="1200" u="none" strike="noStrike" dirty="0">
                          <a:effectLst/>
                        </a:rPr>
                        <a:t>GRV</a:t>
                      </a:r>
                      <a:endParaRPr lang="de-DE" sz="1200" b="1"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smtClean="0">
                          <a:effectLst/>
                        </a:rPr>
                        <a:t>Bruttostandard-</a:t>
                      </a:r>
                      <a:r>
                        <a:rPr lang="de-DE" sz="1200" u="none" strike="noStrike" dirty="0">
                          <a:effectLst/>
                        </a:rPr>
                        <a:t/>
                      </a:r>
                      <a:br>
                        <a:rPr lang="de-DE" sz="1200" u="none" strike="noStrike" dirty="0">
                          <a:effectLst/>
                        </a:rPr>
                      </a:br>
                      <a:r>
                        <a:rPr lang="de-DE" sz="1200" u="none" strike="noStrike" dirty="0" err="1">
                          <a:effectLst/>
                        </a:rPr>
                        <a:t>rente</a:t>
                      </a:r>
                      <a:endParaRPr lang="de-DE" sz="1200" b="1"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Sicherungs-</a:t>
                      </a:r>
                      <a:br>
                        <a:rPr lang="de-DE" sz="1200" u="none" strike="noStrike" dirty="0">
                          <a:effectLst/>
                        </a:rPr>
                      </a:br>
                      <a:r>
                        <a:rPr lang="de-DE" sz="1200" u="none" strike="noStrike" dirty="0" err="1">
                          <a:effectLst/>
                        </a:rPr>
                        <a:t>niveau</a:t>
                      </a:r>
                      <a:r>
                        <a:rPr lang="de-DE" sz="1200" u="none" strike="noStrike" dirty="0">
                          <a:effectLst/>
                        </a:rPr>
                        <a:t> vor</a:t>
                      </a:r>
                      <a:br>
                        <a:rPr lang="de-DE" sz="1200" u="none" strike="noStrike" dirty="0">
                          <a:effectLst/>
                        </a:rPr>
                      </a:br>
                      <a:r>
                        <a:rPr lang="de-DE" sz="1200" u="none" strike="noStrike" dirty="0">
                          <a:effectLst/>
                        </a:rPr>
                        <a:t>Steuern</a:t>
                      </a:r>
                      <a:endParaRPr lang="de-DE" sz="1200" b="1"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Riester-Rente</a:t>
                      </a:r>
                      <a:br>
                        <a:rPr lang="de-DE" sz="1200" u="none" strike="noStrike" dirty="0">
                          <a:effectLst/>
                        </a:rPr>
                      </a:br>
                      <a:r>
                        <a:rPr lang="de-DE" sz="1200" u="none" strike="noStrike" dirty="0">
                          <a:effectLst/>
                        </a:rPr>
                        <a:t>für Rentenzugang</a:t>
                      </a:r>
                      <a:endParaRPr lang="de-DE" sz="1200" b="1"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Gesamt-</a:t>
                      </a:r>
                      <a:br>
                        <a:rPr lang="de-DE" sz="1200" u="none" strike="noStrike" dirty="0">
                          <a:effectLst/>
                        </a:rPr>
                      </a:br>
                      <a:r>
                        <a:rPr lang="de-DE" sz="1200" u="none" strike="noStrike" dirty="0" err="1">
                          <a:effectLst/>
                        </a:rPr>
                        <a:t>versorgung</a:t>
                      </a:r>
                      <a:r>
                        <a:rPr lang="de-DE" sz="1200" u="none" strike="noStrike" dirty="0">
                          <a:effectLst/>
                        </a:rPr>
                        <a:t/>
                      </a:r>
                      <a:br>
                        <a:rPr lang="de-DE" sz="1200" u="none" strike="noStrike" dirty="0">
                          <a:effectLst/>
                        </a:rPr>
                      </a:br>
                      <a:r>
                        <a:rPr lang="de-DE" sz="1200" u="none" strike="noStrike" dirty="0">
                          <a:effectLst/>
                        </a:rPr>
                        <a:t>(2 + 4)</a:t>
                      </a:r>
                      <a:endParaRPr lang="de-DE" sz="1200" b="1"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de-DE" sz="1200" u="none" strike="noStrike" dirty="0">
                          <a:effectLst/>
                        </a:rPr>
                        <a:t>Versorgungs-</a:t>
                      </a:r>
                      <a:br>
                        <a:rPr lang="de-DE" sz="1200" u="none" strike="noStrike" dirty="0">
                          <a:effectLst/>
                        </a:rPr>
                      </a:br>
                      <a:r>
                        <a:rPr lang="de-DE" sz="1200" u="none" strike="noStrike" dirty="0" err="1">
                          <a:effectLst/>
                        </a:rPr>
                        <a:t>niveau</a:t>
                      </a:r>
                      <a:r>
                        <a:rPr lang="de-DE" sz="1200" u="none" strike="noStrike" dirty="0">
                          <a:effectLst/>
                        </a:rPr>
                        <a:t> vor</a:t>
                      </a:r>
                      <a:br>
                        <a:rPr lang="de-DE" sz="1200" u="none" strike="noStrike" dirty="0">
                          <a:effectLst/>
                        </a:rPr>
                      </a:br>
                      <a:r>
                        <a:rPr lang="de-DE" sz="1200" u="none" strike="noStrike" dirty="0">
                          <a:effectLst/>
                        </a:rPr>
                        <a:t>Steuern</a:t>
                      </a:r>
                      <a:br>
                        <a:rPr lang="de-DE" sz="1200" u="none" strike="noStrike" dirty="0">
                          <a:effectLst/>
                        </a:rPr>
                      </a:br>
                      <a:r>
                        <a:rPr lang="de-DE" sz="1200" b="1" u="none" strike="noStrike" dirty="0">
                          <a:effectLst/>
                        </a:rPr>
                        <a:t>einschließlich</a:t>
                      </a:r>
                      <a:br>
                        <a:rPr lang="de-DE" sz="1200" b="1" u="none" strike="noStrike" dirty="0">
                          <a:effectLst/>
                        </a:rPr>
                      </a:br>
                      <a:r>
                        <a:rPr lang="de-DE" sz="1200" b="1" u="none" strike="noStrike" dirty="0" smtClean="0">
                          <a:effectLst/>
                        </a:rPr>
                        <a:t>Riester-Rente</a:t>
                      </a:r>
                      <a:endParaRPr lang="de-DE" sz="1200" b="1" i="0" u="none" strike="noStrike" dirty="0">
                        <a:effectLst/>
                        <a:latin typeface="Arial" panose="020B0604020202020204" pitchFamily="34" charset="0"/>
                      </a:endParaRPr>
                    </a:p>
                  </a:txBody>
                  <a:tcPr marL="6962" marR="6962" marT="696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477">
                <a:tc>
                  <a:txBody>
                    <a:bodyPr/>
                    <a:lstStyle/>
                    <a:p>
                      <a:pPr algn="l" fontAlgn="t"/>
                      <a:r>
                        <a:rPr lang="de-DE" sz="1200" u="none" strike="noStrike" dirty="0">
                          <a:effectLst/>
                        </a:rPr>
                        <a:t> </a:t>
                      </a:r>
                      <a:endParaRPr lang="de-DE" sz="1200" b="0" i="0" u="none" strike="noStrike" dirty="0">
                        <a:effectLst/>
                        <a:latin typeface="Arial" panose="020B0604020202020204" pitchFamily="34" charset="0"/>
                      </a:endParaRPr>
                    </a:p>
                  </a:txBody>
                  <a:tcPr marL="6962" marR="6962" marT="696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a:effectLst/>
                        </a:rPr>
                        <a:t>in %</a:t>
                      </a:r>
                      <a:endParaRPr lang="de-DE" sz="1200" b="1" i="0" u="none" strike="noStrike">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in Euro mtl.</a:t>
                      </a:r>
                      <a:endParaRPr lang="de-DE" sz="1200" b="1"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in %</a:t>
                      </a:r>
                      <a:endParaRPr lang="de-DE" sz="1200" b="1"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a:effectLst/>
                        </a:rPr>
                        <a:t>in Euro mtl.</a:t>
                      </a:r>
                      <a:endParaRPr lang="de-DE" sz="1200" b="1" i="0" u="none" strike="noStrike">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a:effectLst/>
                        </a:rPr>
                        <a:t>in Euro mtl.</a:t>
                      </a:r>
                      <a:endParaRPr lang="de-DE" sz="1200" b="1" i="0" u="none" strike="noStrike">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a:effectLst/>
                        </a:rPr>
                        <a:t>in %</a:t>
                      </a:r>
                      <a:endParaRPr lang="de-DE" sz="1200" b="1" i="0" u="none" strike="noStrike">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500">
                <a:tc>
                  <a:txBody>
                    <a:bodyPr/>
                    <a:lstStyle/>
                    <a:p>
                      <a:pPr algn="ctr" fontAlgn="ctr"/>
                      <a:r>
                        <a:rPr lang="de-DE" sz="1200" b="1" i="0" u="none" strike="noStrike" dirty="0" smtClean="0">
                          <a:effectLst/>
                          <a:latin typeface="Arial" panose="020B0604020202020204" pitchFamily="34" charset="0"/>
                        </a:rPr>
                        <a:t>2000</a:t>
                      </a:r>
                      <a:endParaRPr lang="de-DE" sz="1200" b="1"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de-DE" sz="1200" b="1" i="0" u="none" strike="noStrike" dirty="0" smtClean="0">
                          <a:effectLst/>
                          <a:latin typeface="Arial" panose="020B0604020202020204" pitchFamily="34" charset="0"/>
                        </a:rPr>
                        <a:t>19,3</a:t>
                      </a:r>
                      <a:endParaRPr lang="de-DE" sz="1200" b="1"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ctr"/>
                      <a:r>
                        <a:rPr lang="de-DE" sz="1200" b="1" i="0" u="none" strike="noStrike" dirty="0" smtClean="0">
                          <a:effectLst/>
                          <a:latin typeface="Arial" panose="020B0604020202020204" pitchFamily="34" charset="0"/>
                        </a:rPr>
                        <a:t>1118</a:t>
                      </a:r>
                      <a:endParaRPr lang="de-DE" sz="1200" b="1"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de-DE" sz="1200" b="1" dirty="0" smtClean="0"/>
                        <a:t>52,9</a:t>
                      </a:r>
                      <a:endParaRPr lang="de-DE" sz="1200" b="1" dirty="0"/>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ctr"/>
                      <a:r>
                        <a:rPr lang="de-DE" sz="1200" b="1" i="0" u="none" strike="noStrike" dirty="0" smtClean="0">
                          <a:effectLst/>
                          <a:latin typeface="Arial" panose="020B0604020202020204" pitchFamily="34" charset="0"/>
                        </a:rPr>
                        <a:t>0</a:t>
                      </a:r>
                      <a:endParaRPr lang="de-DE" sz="1200" b="1"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ctr"/>
                      <a:r>
                        <a:rPr lang="de-DE" sz="1200" b="1" i="0" u="none" strike="noStrike" dirty="0" smtClean="0">
                          <a:effectLst/>
                          <a:latin typeface="Arial" panose="020B0604020202020204" pitchFamily="34" charset="0"/>
                        </a:rPr>
                        <a:t>1118</a:t>
                      </a:r>
                      <a:endParaRPr lang="de-DE" sz="1200" b="1"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de-DE" sz="1200" b="1" i="0" u="none" strike="noStrike" dirty="0" smtClean="0">
                          <a:effectLst/>
                          <a:latin typeface="Arial" panose="020B0604020202020204" pitchFamily="34" charset="0"/>
                        </a:rPr>
                        <a:t>52,9</a:t>
                      </a:r>
                      <a:endParaRPr lang="de-DE" sz="1200" b="1"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231477">
                <a:tc>
                  <a:txBody>
                    <a:bodyPr/>
                    <a:lstStyle/>
                    <a:p>
                      <a:pPr algn="ctr" fontAlgn="ctr"/>
                      <a:r>
                        <a:rPr lang="de-DE" sz="1200" u="none" strike="noStrike" dirty="0">
                          <a:effectLst/>
                        </a:rPr>
                        <a:t>2010</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19,9</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a:effectLst/>
                        </a:rPr>
                        <a:t>1224</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51,6</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a:effectLst/>
                        </a:rPr>
                        <a:t>32</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a:effectLst/>
                        </a:rPr>
                        <a:t>1256</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53,0</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477">
                <a:tc>
                  <a:txBody>
                    <a:bodyPr/>
                    <a:lstStyle/>
                    <a:p>
                      <a:pPr algn="ctr" fontAlgn="ctr"/>
                      <a:r>
                        <a:rPr lang="de-DE" sz="1200" u="none" strike="noStrike">
                          <a:effectLst/>
                        </a:rPr>
                        <a:t>2011</a:t>
                      </a:r>
                      <a:endParaRPr lang="de-DE" sz="1200" b="0" i="0" u="none" strike="noStrike">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19,9</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a:effectLst/>
                        </a:rPr>
                        <a:t>1236</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50,1</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a:effectLst/>
                        </a:rPr>
                        <a:t>39</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a:effectLst/>
                        </a:rPr>
                        <a:t>1275</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51,7</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477">
                <a:tc>
                  <a:txBody>
                    <a:bodyPr/>
                    <a:lstStyle/>
                    <a:p>
                      <a:pPr algn="ctr" fontAlgn="ctr"/>
                      <a:r>
                        <a:rPr lang="de-DE" sz="1200" u="none" strike="noStrike">
                          <a:effectLst/>
                        </a:rPr>
                        <a:t>2012</a:t>
                      </a:r>
                      <a:endParaRPr lang="de-DE" sz="1200" b="0" i="0" u="none" strike="noStrike">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19,6</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a:effectLst/>
                        </a:rPr>
                        <a:t>1263</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49,4</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a:effectLst/>
                        </a:rPr>
                        <a:t>46</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a:effectLst/>
                        </a:rPr>
                        <a:t>1309</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51,2</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4159">
                <a:tc>
                  <a:txBody>
                    <a:bodyPr/>
                    <a:lstStyle/>
                    <a:p>
                      <a:pPr algn="ctr" fontAlgn="t"/>
                      <a:r>
                        <a:rPr lang="de-DE" sz="1200" u="none" strike="noStrike">
                          <a:effectLst/>
                        </a:rPr>
                        <a:t>2013</a:t>
                      </a:r>
                      <a:endParaRPr lang="de-DE" sz="1200" b="0" i="0" u="none" strike="noStrike">
                        <a:effectLst/>
                        <a:latin typeface="Arial" panose="020B0604020202020204" pitchFamily="34" charset="0"/>
                      </a:endParaRPr>
                    </a:p>
                  </a:txBody>
                  <a:tcPr marL="6962" marR="6962" marT="696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de-DE" sz="1200" u="none" strike="noStrike" dirty="0">
                          <a:effectLst/>
                        </a:rPr>
                        <a:t>18,9</a:t>
                      </a:r>
                      <a:endParaRPr lang="de-DE" sz="1200" b="0" i="0" u="none" strike="noStrike" dirty="0">
                        <a:effectLst/>
                        <a:latin typeface="Arial" panose="020B0604020202020204" pitchFamily="34" charset="0"/>
                      </a:endParaRPr>
                    </a:p>
                  </a:txBody>
                  <a:tcPr marL="6962" marR="6962" marT="696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t"/>
                      <a:r>
                        <a:rPr lang="de-DE" sz="1200" u="none" strike="noStrike">
                          <a:effectLst/>
                        </a:rPr>
                        <a:t>1266</a:t>
                      </a:r>
                      <a:endParaRPr lang="de-DE" sz="1200" b="0" i="0" u="none" strike="noStrike">
                        <a:effectLst/>
                        <a:latin typeface="Arial" panose="020B0604020202020204" pitchFamily="34" charset="0"/>
                      </a:endParaRPr>
                    </a:p>
                  </a:txBody>
                  <a:tcPr marL="6962" marR="167090" marT="696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de-DE" sz="1200" u="none" strike="noStrike" dirty="0">
                          <a:effectLst/>
                        </a:rPr>
                        <a:t>48,9</a:t>
                      </a:r>
                      <a:endParaRPr lang="de-DE" sz="1200" b="0" i="0" u="none" strike="noStrike" dirty="0">
                        <a:effectLst/>
                        <a:latin typeface="Arial" panose="020B0604020202020204" pitchFamily="34" charset="0"/>
                      </a:endParaRPr>
                    </a:p>
                  </a:txBody>
                  <a:tcPr marL="6962" marR="6962" marT="696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t"/>
                      <a:r>
                        <a:rPr lang="de-DE" sz="1200" u="none" strike="noStrike" dirty="0">
                          <a:effectLst/>
                        </a:rPr>
                        <a:t>54</a:t>
                      </a:r>
                      <a:endParaRPr lang="de-DE" sz="1200" b="0" i="0" u="none" strike="noStrike" dirty="0">
                        <a:effectLst/>
                        <a:latin typeface="Arial" panose="020B0604020202020204" pitchFamily="34" charset="0"/>
                      </a:endParaRPr>
                    </a:p>
                  </a:txBody>
                  <a:tcPr marL="6962" marR="167090" marT="696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t"/>
                      <a:r>
                        <a:rPr lang="de-DE" sz="1200" u="none" strike="noStrike" dirty="0">
                          <a:effectLst/>
                        </a:rPr>
                        <a:t>1320</a:t>
                      </a:r>
                      <a:endParaRPr lang="de-DE" sz="1200" b="0" i="0" u="none" strike="noStrike" dirty="0">
                        <a:effectLst/>
                        <a:latin typeface="Arial" panose="020B0604020202020204" pitchFamily="34" charset="0"/>
                      </a:endParaRPr>
                    </a:p>
                  </a:txBody>
                  <a:tcPr marL="6962" marR="167090" marT="696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de-DE" sz="1200" u="none" strike="noStrike" dirty="0" smtClean="0">
                          <a:effectLst/>
                        </a:rPr>
                        <a:t>50,9</a:t>
                      </a:r>
                      <a:endParaRPr lang="de-DE" sz="1200" b="0" i="0" u="none" strike="noStrike" dirty="0">
                        <a:effectLst/>
                        <a:latin typeface="Arial" panose="020B0604020202020204" pitchFamily="34" charset="0"/>
                      </a:endParaRPr>
                    </a:p>
                  </a:txBody>
                  <a:tcPr marL="6962" marR="6962" marT="696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5197">
                <a:tc>
                  <a:txBody>
                    <a:bodyPr/>
                    <a:lstStyle/>
                    <a:p>
                      <a:pPr algn="ctr" fontAlgn="ctr"/>
                      <a:r>
                        <a:rPr lang="de-DE" sz="1200" u="none" strike="noStrike">
                          <a:effectLst/>
                        </a:rPr>
                        <a:t>2014</a:t>
                      </a:r>
                      <a:endParaRPr lang="de-DE" sz="1200" b="0" i="0" u="none" strike="noStrike">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18,9</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a:effectLst/>
                        </a:rPr>
                        <a:t>1287</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smtClean="0">
                          <a:effectLst/>
                        </a:rPr>
                        <a:t>48,1</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a:effectLst/>
                        </a:rPr>
                        <a:t>61</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a:effectLst/>
                        </a:rPr>
                        <a:t>1349</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smtClean="0">
                          <a:effectLst/>
                        </a:rPr>
                        <a:t>50,4</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096">
                <a:tc>
                  <a:txBody>
                    <a:bodyPr/>
                    <a:lstStyle/>
                    <a:p>
                      <a:pPr algn="ctr" fontAlgn="ctr"/>
                      <a:r>
                        <a:rPr lang="de-DE" sz="1200" u="none" strike="noStrike">
                          <a:effectLst/>
                        </a:rPr>
                        <a:t>2015</a:t>
                      </a:r>
                      <a:endParaRPr lang="de-DE" sz="1200" b="0" i="0" u="none" strike="noStrike">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18,7</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smtClean="0">
                          <a:effectLst/>
                        </a:rPr>
                        <a:t>1314</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b="1" dirty="0" smtClean="0"/>
                        <a:t>47,5</a:t>
                      </a:r>
                      <a:endParaRPr lang="de-DE" sz="1200" b="1" dirty="0"/>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de-DE" sz="1200" u="none" strike="noStrike" dirty="0">
                          <a:effectLst/>
                        </a:rPr>
                        <a:t>70</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smtClean="0">
                          <a:effectLst/>
                        </a:rPr>
                        <a:t>1384</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b="0" i="0" u="none" strike="noStrike" dirty="0" smtClean="0">
                          <a:effectLst/>
                          <a:latin typeface="+mn-lt"/>
                        </a:rPr>
                        <a:t>50,0</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0147">
                <a:tc>
                  <a:txBody>
                    <a:bodyPr/>
                    <a:lstStyle/>
                    <a:p>
                      <a:pPr algn="ctr" fontAlgn="ctr"/>
                      <a:r>
                        <a:rPr lang="de-DE" sz="1200" u="none" strike="noStrike">
                          <a:effectLst/>
                        </a:rPr>
                        <a:t>2016</a:t>
                      </a:r>
                      <a:endParaRPr lang="de-DE" sz="1200" b="0" i="0" u="none" strike="noStrike">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18,7</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smtClean="0">
                          <a:effectLst/>
                        </a:rPr>
                        <a:t>1372</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smtClean="0">
                          <a:effectLst/>
                        </a:rPr>
                        <a:t>47,9</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de-DE" sz="1200" b="0" i="0" u="none" strike="noStrike" dirty="0" smtClean="0">
                          <a:effectLst/>
                          <a:latin typeface="+mn-lt"/>
                        </a:rPr>
                        <a:t>80</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smtClean="0">
                          <a:effectLst/>
                        </a:rPr>
                        <a:t>1451</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b="0" i="0" u="none" strike="noStrike" dirty="0" smtClean="0">
                          <a:effectLst/>
                          <a:latin typeface="+mn-lt"/>
                        </a:rPr>
                        <a:t>50,5</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477">
                <a:tc>
                  <a:txBody>
                    <a:bodyPr/>
                    <a:lstStyle/>
                    <a:p>
                      <a:pPr algn="ctr" fontAlgn="ctr"/>
                      <a:r>
                        <a:rPr lang="de-DE" sz="1200" u="none" strike="noStrike">
                          <a:effectLst/>
                        </a:rPr>
                        <a:t>2017</a:t>
                      </a:r>
                      <a:endParaRPr lang="de-DE" sz="1200" b="0" i="0" u="none" strike="noStrike">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a:effectLst/>
                        </a:rPr>
                        <a:t>18,7</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smtClean="0">
                          <a:effectLst/>
                        </a:rPr>
                        <a:t>1402</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smtClean="0">
                          <a:effectLst/>
                        </a:rPr>
                        <a:t>47,9</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a:effectLst/>
                        </a:rPr>
                        <a:t>90</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smtClean="0">
                          <a:effectLst/>
                        </a:rPr>
                        <a:t>1492</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smtClean="0">
                          <a:effectLst/>
                        </a:rPr>
                        <a:t>51,0</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2802">
                <a:tc>
                  <a:txBody>
                    <a:bodyPr/>
                    <a:lstStyle/>
                    <a:p>
                      <a:pPr algn="ctr" fontAlgn="t"/>
                      <a:r>
                        <a:rPr lang="de-DE" sz="1200" u="none" strike="noStrike">
                          <a:effectLst/>
                        </a:rPr>
                        <a:t>2018</a:t>
                      </a:r>
                      <a:endParaRPr lang="de-DE" sz="1200" b="0" i="0" u="none" strike="noStrike">
                        <a:effectLst/>
                        <a:latin typeface="Arial" panose="020B0604020202020204" pitchFamily="34" charset="0"/>
                      </a:endParaRPr>
                    </a:p>
                  </a:txBody>
                  <a:tcPr marL="6962" marR="6962" marT="696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de-DE" sz="1200" u="none" strike="noStrike" dirty="0">
                          <a:effectLst/>
                        </a:rPr>
                        <a:t>18,7</a:t>
                      </a:r>
                      <a:endParaRPr lang="de-DE" sz="1200" b="0" i="0" u="none" strike="noStrike" dirty="0">
                        <a:effectLst/>
                        <a:latin typeface="Arial" panose="020B0604020202020204" pitchFamily="34" charset="0"/>
                      </a:endParaRPr>
                    </a:p>
                  </a:txBody>
                  <a:tcPr marL="6962" marR="6962" marT="696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t"/>
                      <a:r>
                        <a:rPr lang="de-DE" sz="1200" u="none" strike="noStrike" dirty="0" smtClean="0">
                          <a:effectLst/>
                        </a:rPr>
                        <a:t>1437</a:t>
                      </a:r>
                      <a:endParaRPr lang="de-DE" sz="1200" b="0" i="0" u="none" strike="noStrike" dirty="0">
                        <a:effectLst/>
                        <a:latin typeface="Arial" panose="020B0604020202020204" pitchFamily="34" charset="0"/>
                      </a:endParaRPr>
                    </a:p>
                  </a:txBody>
                  <a:tcPr marL="6962" marR="167090" marT="696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de-DE" sz="1200" u="none" strike="noStrike" dirty="0" smtClean="0">
                          <a:effectLst/>
                        </a:rPr>
                        <a:t>47,6</a:t>
                      </a:r>
                      <a:endParaRPr lang="de-DE" sz="1200" b="0" i="0" u="none" strike="noStrike" dirty="0">
                        <a:effectLst/>
                        <a:latin typeface="Arial" panose="020B0604020202020204" pitchFamily="34" charset="0"/>
                      </a:endParaRPr>
                    </a:p>
                  </a:txBody>
                  <a:tcPr marL="6962" marR="6962" marT="696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t"/>
                      <a:r>
                        <a:rPr lang="de-DE" sz="1200" u="none" strike="noStrike" dirty="0">
                          <a:effectLst/>
                        </a:rPr>
                        <a:t>101</a:t>
                      </a:r>
                      <a:endParaRPr lang="de-DE" sz="1200" b="0" i="0" u="none" strike="noStrike" dirty="0">
                        <a:effectLst/>
                        <a:latin typeface="Arial" panose="020B0604020202020204" pitchFamily="34" charset="0"/>
                      </a:endParaRPr>
                    </a:p>
                  </a:txBody>
                  <a:tcPr marL="6962" marR="167090" marT="696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t"/>
                      <a:r>
                        <a:rPr lang="de-DE" sz="1200" u="none" strike="noStrike" dirty="0" smtClean="0">
                          <a:effectLst/>
                        </a:rPr>
                        <a:t>1538</a:t>
                      </a:r>
                      <a:endParaRPr lang="de-DE" sz="1200" b="0" i="0" u="none" strike="noStrike" dirty="0">
                        <a:effectLst/>
                        <a:latin typeface="Arial" panose="020B0604020202020204" pitchFamily="34" charset="0"/>
                      </a:endParaRPr>
                    </a:p>
                  </a:txBody>
                  <a:tcPr marL="6962" marR="167090" marT="696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de-DE" sz="1200" u="none" strike="noStrike" dirty="0" smtClean="0">
                          <a:effectLst/>
                        </a:rPr>
                        <a:t>51,0</a:t>
                      </a:r>
                      <a:endParaRPr lang="de-DE" sz="1200" b="0" i="0" u="none" strike="noStrike" dirty="0">
                        <a:effectLst/>
                        <a:latin typeface="Arial" panose="020B0604020202020204" pitchFamily="34" charset="0"/>
                      </a:endParaRPr>
                    </a:p>
                  </a:txBody>
                  <a:tcPr marL="6962" marR="6962" marT="696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2802">
                <a:tc>
                  <a:txBody>
                    <a:bodyPr/>
                    <a:lstStyle/>
                    <a:p>
                      <a:pPr algn="ctr" fontAlgn="ctr"/>
                      <a:r>
                        <a:rPr lang="de-DE" sz="1200" u="none" strike="noStrike" dirty="0">
                          <a:effectLst/>
                        </a:rPr>
                        <a:t>2019</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fontAlgn="ctr"/>
                      <a:r>
                        <a:rPr lang="de-DE" sz="1200" b="0" i="0" u="none" strike="noStrike" dirty="0" smtClean="0">
                          <a:effectLst/>
                          <a:latin typeface="+mn-lt"/>
                        </a:rPr>
                        <a:t>18,7</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fontAlgn="ctr"/>
                      <a:r>
                        <a:rPr lang="de-DE" sz="1200" u="none" strike="noStrike" dirty="0" smtClean="0">
                          <a:effectLst/>
                        </a:rPr>
                        <a:t>1478</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fontAlgn="ctr"/>
                      <a:r>
                        <a:rPr lang="de-DE" sz="1200" u="none" strike="noStrike" dirty="0" smtClean="0">
                          <a:effectLst/>
                        </a:rPr>
                        <a:t>47,6</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fontAlgn="ctr"/>
                      <a:r>
                        <a:rPr lang="de-DE" sz="1200" u="none" strike="noStrike" dirty="0">
                          <a:effectLst/>
                        </a:rPr>
                        <a:t>112</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fontAlgn="ctr"/>
                      <a:r>
                        <a:rPr lang="de-DE" sz="1200" u="none" strike="noStrike" dirty="0" smtClean="0">
                          <a:effectLst/>
                        </a:rPr>
                        <a:t>1590</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fontAlgn="ctr"/>
                      <a:r>
                        <a:rPr lang="de-DE" sz="1200" u="none" strike="noStrike" dirty="0" smtClean="0">
                          <a:effectLst/>
                        </a:rPr>
                        <a:t>51,2</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r>
              <a:tr h="262802">
                <a:tc>
                  <a:txBody>
                    <a:bodyPr/>
                    <a:lstStyle/>
                    <a:p>
                      <a:pPr algn="ctr" fontAlgn="ctr"/>
                      <a:r>
                        <a:rPr lang="de-DE" sz="1200" b="0" i="0" u="none" strike="noStrike" dirty="0" smtClean="0">
                          <a:effectLst/>
                          <a:latin typeface="Arial" panose="020B0604020202020204" pitchFamily="34" charset="0"/>
                        </a:rPr>
                        <a:t>2020</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2">
                        <a:lumMod val="40000"/>
                        <a:lumOff val="60000"/>
                      </a:schemeClr>
                    </a:solidFill>
                  </a:tcPr>
                </a:tc>
                <a:tc>
                  <a:txBody>
                    <a:bodyPr/>
                    <a:lstStyle/>
                    <a:p>
                      <a:pPr algn="ctr" fontAlgn="ctr"/>
                      <a:r>
                        <a:rPr lang="de-DE" sz="1200" b="0" i="0" u="none" strike="noStrike" dirty="0" smtClean="0">
                          <a:effectLst/>
                          <a:latin typeface="Arial" panose="020B0604020202020204" pitchFamily="34" charset="0"/>
                        </a:rPr>
                        <a:t>18,7</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2">
                        <a:lumMod val="40000"/>
                        <a:lumOff val="60000"/>
                      </a:schemeClr>
                    </a:solidFill>
                  </a:tcPr>
                </a:tc>
                <a:tc>
                  <a:txBody>
                    <a:bodyPr/>
                    <a:lstStyle/>
                    <a:p>
                      <a:pPr algn="r" fontAlgn="ctr"/>
                      <a:r>
                        <a:rPr lang="de-DE" sz="1200" b="0" i="0" u="none" strike="noStrike" dirty="0" smtClean="0">
                          <a:effectLst/>
                          <a:latin typeface="Arial" panose="020B0604020202020204" pitchFamily="34" charset="0"/>
                        </a:rPr>
                        <a:t>1517</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2">
                        <a:lumMod val="40000"/>
                        <a:lumOff val="60000"/>
                      </a:schemeClr>
                    </a:solidFill>
                  </a:tcPr>
                </a:tc>
                <a:tc>
                  <a:txBody>
                    <a:bodyPr/>
                    <a:lstStyle/>
                    <a:p>
                      <a:pPr algn="ctr" fontAlgn="ctr"/>
                      <a:r>
                        <a:rPr lang="de-DE" sz="1200" b="0" i="0" u="none" strike="noStrike" dirty="0" smtClean="0">
                          <a:effectLst/>
                          <a:latin typeface="Arial" panose="020B0604020202020204" pitchFamily="34" charset="0"/>
                        </a:rPr>
                        <a:t>47,6</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2">
                        <a:lumMod val="40000"/>
                        <a:lumOff val="60000"/>
                      </a:schemeClr>
                    </a:solidFill>
                  </a:tcPr>
                </a:tc>
                <a:tc>
                  <a:txBody>
                    <a:bodyPr/>
                    <a:lstStyle/>
                    <a:p>
                      <a:pPr algn="r" fontAlgn="ctr"/>
                      <a:r>
                        <a:rPr lang="de-DE" sz="1200" b="0" i="0" u="none" strike="noStrike" dirty="0" smtClean="0">
                          <a:effectLst/>
                          <a:latin typeface="Arial" panose="020B0604020202020204" pitchFamily="34" charset="0"/>
                        </a:rPr>
                        <a:t>125</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2">
                        <a:lumMod val="40000"/>
                        <a:lumOff val="60000"/>
                      </a:schemeClr>
                    </a:solidFill>
                  </a:tcPr>
                </a:tc>
                <a:tc>
                  <a:txBody>
                    <a:bodyPr/>
                    <a:lstStyle/>
                    <a:p>
                      <a:pPr algn="r" fontAlgn="ctr"/>
                      <a:r>
                        <a:rPr lang="de-DE" sz="1200" b="0" i="0" u="none" strike="noStrike" dirty="0" smtClean="0">
                          <a:effectLst/>
                          <a:latin typeface="Arial" panose="020B0604020202020204" pitchFamily="34" charset="0"/>
                        </a:rPr>
                        <a:t>1641</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2">
                        <a:lumMod val="40000"/>
                        <a:lumOff val="60000"/>
                      </a:schemeClr>
                    </a:solidFill>
                  </a:tcPr>
                </a:tc>
                <a:tc>
                  <a:txBody>
                    <a:bodyPr/>
                    <a:lstStyle/>
                    <a:p>
                      <a:pPr algn="ctr" fontAlgn="ctr"/>
                      <a:r>
                        <a:rPr lang="de-DE" sz="1200" b="0" i="0" u="none" strike="noStrike" dirty="0" smtClean="0">
                          <a:effectLst/>
                          <a:latin typeface="Arial" panose="020B0604020202020204" pitchFamily="34" charset="0"/>
                        </a:rPr>
                        <a:t>51,5</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2">
                        <a:lumMod val="40000"/>
                        <a:lumOff val="60000"/>
                      </a:schemeClr>
                    </a:solidFill>
                  </a:tcPr>
                </a:tc>
              </a:tr>
              <a:tr h="231477">
                <a:tc>
                  <a:txBody>
                    <a:bodyPr/>
                    <a:lstStyle/>
                    <a:p>
                      <a:pPr algn="ctr" fontAlgn="ctr"/>
                      <a:r>
                        <a:rPr lang="de-DE" sz="1200" u="none" strike="noStrike" dirty="0" smtClean="0">
                          <a:effectLst/>
                        </a:rPr>
                        <a:t>2021</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fontAlgn="ctr"/>
                      <a:r>
                        <a:rPr lang="de-DE" sz="1200" b="0" i="0" u="none" strike="noStrike" dirty="0" smtClean="0">
                          <a:effectLst/>
                          <a:latin typeface="Arial" panose="020B0604020202020204" pitchFamily="34" charset="0"/>
                        </a:rPr>
                        <a:t>19,3</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fontAlgn="ctr"/>
                      <a:r>
                        <a:rPr lang="de-DE" sz="1200" u="none" strike="noStrike" dirty="0" smtClean="0">
                          <a:effectLst/>
                        </a:rPr>
                        <a:t>1556</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fontAlgn="ctr"/>
                      <a:r>
                        <a:rPr lang="de-DE" sz="1200" b="0" i="0" u="none" strike="noStrike" dirty="0" smtClean="0">
                          <a:effectLst/>
                          <a:latin typeface="+mn-lt"/>
                        </a:rPr>
                        <a:t>47,5</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fontAlgn="ctr"/>
                      <a:r>
                        <a:rPr lang="de-DE" sz="1200" b="0" i="0" u="none" strike="noStrike" dirty="0" smtClean="0">
                          <a:effectLst/>
                          <a:latin typeface="+mn-lt"/>
                        </a:rPr>
                        <a:t>138</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fontAlgn="ctr"/>
                      <a:r>
                        <a:rPr lang="de-DE" sz="1200" b="0" i="0" u="none" strike="noStrike" dirty="0" smtClean="0">
                          <a:effectLst/>
                          <a:latin typeface="+mn-lt"/>
                        </a:rPr>
                        <a:t>1693</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fontAlgn="ctr"/>
                      <a:r>
                        <a:rPr lang="de-DE" sz="1200" b="0" i="0" u="none" strike="noStrike" dirty="0" smtClean="0">
                          <a:effectLst/>
                          <a:latin typeface="+mn-lt"/>
                        </a:rPr>
                        <a:t>51,7</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31477">
                <a:tc>
                  <a:txBody>
                    <a:bodyPr/>
                    <a:lstStyle/>
                    <a:p>
                      <a:pPr algn="ctr" fontAlgn="ctr"/>
                      <a:r>
                        <a:rPr lang="de-DE" sz="1200" u="none" strike="noStrike" dirty="0">
                          <a:effectLst/>
                        </a:rPr>
                        <a:t>2025</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smtClean="0">
                          <a:effectLst/>
                        </a:rPr>
                        <a:t>20,4</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smtClean="0">
                          <a:effectLst/>
                        </a:rPr>
                        <a:t>1680</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smtClean="0">
                          <a:effectLst/>
                        </a:rPr>
                        <a:t>46,0</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smtClean="0">
                          <a:effectLst/>
                        </a:rPr>
                        <a:t>194</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smtClean="0">
                          <a:effectLst/>
                        </a:rPr>
                        <a:t>1875</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smtClean="0">
                          <a:effectLst/>
                        </a:rPr>
                        <a:t>51,3</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r>
              <a:tr h="231477">
                <a:tc>
                  <a:txBody>
                    <a:bodyPr/>
                    <a:lstStyle/>
                    <a:p>
                      <a:pPr algn="ctr" fontAlgn="ctr"/>
                      <a:r>
                        <a:rPr lang="de-DE" sz="1200" u="none" strike="noStrike" dirty="0">
                          <a:effectLst/>
                        </a:rPr>
                        <a:t>2026</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smtClean="0">
                          <a:effectLst/>
                        </a:rPr>
                        <a:t>20,7</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a:effectLst/>
                        </a:rPr>
                        <a:t>1717</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smtClean="0">
                          <a:effectLst/>
                        </a:rPr>
                        <a:t>45,7</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smtClean="0">
                          <a:effectLst/>
                        </a:rPr>
                        <a:t>211</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smtClean="0">
                          <a:effectLst/>
                        </a:rPr>
                        <a:t>1928</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smtClean="0">
                          <a:effectLst/>
                        </a:rPr>
                        <a:t>51,3</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477">
                <a:tc>
                  <a:txBody>
                    <a:bodyPr/>
                    <a:lstStyle/>
                    <a:p>
                      <a:pPr algn="ctr" fontAlgn="ctr"/>
                      <a:r>
                        <a:rPr lang="de-DE" sz="1200" u="none" strike="noStrike" dirty="0">
                          <a:effectLst/>
                        </a:rPr>
                        <a:t>2027</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smtClean="0">
                          <a:effectLst/>
                        </a:rPr>
                        <a:t>20,9</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a:effectLst/>
                        </a:rPr>
                        <a:t>1751</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dirty="0" smtClean="0">
                          <a:effectLst/>
                        </a:rPr>
                        <a:t>45,3</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smtClean="0">
                          <a:effectLst/>
                        </a:rPr>
                        <a:t>228</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u="none" strike="noStrike" dirty="0" smtClean="0">
                          <a:effectLst/>
                        </a:rPr>
                        <a:t>1979</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u="none" strike="noStrike" kern="1200" dirty="0" smtClean="0">
                          <a:solidFill>
                            <a:schemeClr val="dk1"/>
                          </a:solidFill>
                          <a:effectLst/>
                          <a:latin typeface="+mn-lt"/>
                          <a:ea typeface="+mn-ea"/>
                          <a:cs typeface="+mn-cs"/>
                        </a:rPr>
                        <a:t>51,2</a:t>
                      </a:r>
                      <a:endParaRPr lang="de-DE" sz="1200" u="none" strike="noStrike" kern="1200" dirty="0">
                        <a:solidFill>
                          <a:schemeClr val="dk1"/>
                        </a:solidFill>
                        <a:effectLst/>
                        <a:latin typeface="+mn-lt"/>
                        <a:ea typeface="+mn-ea"/>
                        <a:cs typeface="+mn-cs"/>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7231">
                <a:tc>
                  <a:txBody>
                    <a:bodyPr/>
                    <a:lstStyle/>
                    <a:p>
                      <a:pPr algn="ctr" fontAlgn="ctr"/>
                      <a:r>
                        <a:rPr lang="de-DE" sz="1200" b="0" i="0" u="none" strike="noStrike" dirty="0" smtClean="0">
                          <a:effectLst/>
                          <a:latin typeface="Arial" panose="020B0604020202020204" pitchFamily="34" charset="0"/>
                        </a:rPr>
                        <a:t>2028</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b="0" i="0" u="none" strike="noStrike" dirty="0" smtClean="0">
                          <a:effectLst/>
                          <a:latin typeface="Arial" panose="020B0604020202020204" pitchFamily="34" charset="0"/>
                        </a:rPr>
                        <a:t>21,2</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b="0" i="0" u="none" strike="noStrike" dirty="0" smtClean="0">
                          <a:effectLst/>
                          <a:latin typeface="Arial" panose="020B0604020202020204" pitchFamily="34" charset="0"/>
                        </a:rPr>
                        <a:t>1788</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b="0" i="0" u="none" strike="noStrike" dirty="0" smtClean="0">
                          <a:effectLst/>
                          <a:latin typeface="Arial" panose="020B0604020202020204" pitchFamily="34" charset="0"/>
                        </a:rPr>
                        <a:t>45,0</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b="0" i="0" u="none" strike="noStrike" dirty="0" smtClean="0">
                          <a:effectLst/>
                          <a:latin typeface="Arial" panose="020B0604020202020204" pitchFamily="34" charset="0"/>
                        </a:rPr>
                        <a:t>246</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b="0" i="0" u="none" strike="noStrike" dirty="0" smtClean="0">
                          <a:effectLst/>
                          <a:latin typeface="Arial" panose="020B0604020202020204" pitchFamily="34" charset="0"/>
                        </a:rPr>
                        <a:t>2034</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de-DE" sz="1200" u="none" strike="noStrike" kern="1200" dirty="0" smtClean="0">
                          <a:solidFill>
                            <a:schemeClr val="dk1"/>
                          </a:solidFill>
                          <a:effectLst/>
                          <a:latin typeface="+mn-lt"/>
                          <a:ea typeface="+mn-ea"/>
                          <a:cs typeface="+mn-cs"/>
                        </a:rPr>
                        <a:t>51,2</a:t>
                      </a:r>
                      <a:endParaRPr lang="de-DE" sz="1200" u="none" strike="noStrike" kern="1200" dirty="0">
                        <a:solidFill>
                          <a:schemeClr val="dk1"/>
                        </a:solidFill>
                        <a:effectLst/>
                        <a:latin typeface="+mn-lt"/>
                        <a:ea typeface="+mn-ea"/>
                        <a:cs typeface="+mn-cs"/>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3500">
                <a:tc>
                  <a:txBody>
                    <a:bodyPr/>
                    <a:lstStyle/>
                    <a:p>
                      <a:pPr algn="ctr" fontAlgn="ctr"/>
                      <a:r>
                        <a:rPr lang="de-DE" sz="1200" b="0" i="0" u="none" strike="noStrike" dirty="0" smtClean="0">
                          <a:effectLst/>
                          <a:latin typeface="Arial" panose="020B0604020202020204" pitchFamily="34" charset="0"/>
                        </a:rPr>
                        <a:t>2029</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b="0" i="0" u="none" strike="noStrike" dirty="0" smtClean="0">
                          <a:effectLst/>
                          <a:latin typeface="Arial" panose="020B0604020202020204" pitchFamily="34" charset="0"/>
                        </a:rPr>
                        <a:t>21,5</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b="0" i="0" u="none" strike="noStrike" dirty="0" smtClean="0">
                          <a:effectLst/>
                          <a:latin typeface="Arial" panose="020B0604020202020204" pitchFamily="34" charset="0"/>
                        </a:rPr>
                        <a:t>1824</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200" b="1" kern="1200" dirty="0" smtClean="0">
                          <a:solidFill>
                            <a:schemeClr val="dk1"/>
                          </a:solidFill>
                          <a:latin typeface="+mn-lt"/>
                          <a:ea typeface="+mn-ea"/>
                          <a:cs typeface="+mn-cs"/>
                        </a:rPr>
                        <a:t>44,6</a:t>
                      </a:r>
                      <a:endParaRPr lang="de-DE" sz="1200" b="1" kern="1200" dirty="0">
                        <a:solidFill>
                          <a:schemeClr val="dk1"/>
                        </a:solidFill>
                        <a:latin typeface="+mn-lt"/>
                        <a:ea typeface="+mn-ea"/>
                        <a:cs typeface="+mn-cs"/>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de-DE" sz="1200" b="0" i="0" u="none" strike="noStrike" dirty="0" smtClean="0">
                          <a:effectLst/>
                          <a:latin typeface="Arial" panose="020B0604020202020204" pitchFamily="34" charset="0"/>
                        </a:rPr>
                        <a:t>265</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200" b="0" i="0" u="none" strike="noStrike" dirty="0" smtClean="0">
                          <a:effectLst/>
                          <a:latin typeface="Arial" panose="020B0604020202020204" pitchFamily="34" charset="0"/>
                        </a:rPr>
                        <a:t>2089</a:t>
                      </a: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de-DE" sz="1200" b="1" kern="1200" dirty="0" smtClean="0">
                          <a:solidFill>
                            <a:schemeClr val="dk1"/>
                          </a:solidFill>
                          <a:latin typeface="+mn-lt"/>
                          <a:ea typeface="+mn-ea"/>
                          <a:cs typeface="+mn-cs"/>
                        </a:rPr>
                        <a:t>51,1</a:t>
                      </a:r>
                      <a:endParaRPr lang="de-DE" sz="1200" b="1" kern="1200" dirty="0">
                        <a:solidFill>
                          <a:schemeClr val="dk1"/>
                        </a:solidFill>
                        <a:latin typeface="+mn-lt"/>
                        <a:ea typeface="+mn-ea"/>
                        <a:cs typeface="+mn-cs"/>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63500">
                <a:tc>
                  <a:txBody>
                    <a:bodyPr/>
                    <a:lstStyle/>
                    <a:p>
                      <a:pPr algn="ctr" fontAlgn="ctr"/>
                      <a:r>
                        <a:rPr lang="de-DE" sz="1200" b="0" i="0" u="none" strike="noStrike" dirty="0" smtClean="0">
                          <a:effectLst/>
                          <a:latin typeface="Arial" panose="020B0604020202020204" pitchFamily="34" charset="0"/>
                        </a:rPr>
                        <a:t>2030</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de-DE" sz="1200" b="0" i="0" u="none" strike="noStrike" dirty="0" smtClean="0">
                          <a:effectLst/>
                          <a:latin typeface="Arial" panose="020B0604020202020204" pitchFamily="34" charset="0"/>
                        </a:rPr>
                        <a:t>21,8</a:t>
                      </a:r>
                      <a:endParaRPr lang="de-DE" sz="1200" b="0" i="0" u="none" strike="noStrike" dirty="0">
                        <a:effectLst/>
                        <a:latin typeface="Arial" panose="020B0604020202020204" pitchFamily="34" charset="0"/>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ct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ctr"/>
                      <a:r>
                        <a:rPr lang="de-DE" sz="1200" b="1" kern="1200" dirty="0" smtClean="0">
                          <a:solidFill>
                            <a:schemeClr val="dk1"/>
                          </a:solidFill>
                          <a:latin typeface="+mn-lt"/>
                          <a:ea typeface="+mn-ea"/>
                          <a:cs typeface="+mn-cs"/>
                        </a:rPr>
                        <a:t>44,3</a:t>
                      </a:r>
                      <a:endParaRPr lang="de-DE" sz="1200" b="1" kern="1200" dirty="0">
                        <a:solidFill>
                          <a:schemeClr val="dk1"/>
                        </a:solidFill>
                        <a:latin typeface="+mn-lt"/>
                        <a:ea typeface="+mn-ea"/>
                        <a:cs typeface="+mn-cs"/>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ct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r" fontAlgn="ctr"/>
                      <a:endParaRPr lang="de-DE" sz="1200" b="0" i="0" u="none" strike="noStrike" dirty="0">
                        <a:effectLst/>
                        <a:latin typeface="Arial" panose="020B0604020202020204" pitchFamily="34" charset="0"/>
                      </a:endParaRPr>
                    </a:p>
                  </a:txBody>
                  <a:tcPr marL="6962" marR="167090"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marL="0" algn="ctr" defTabSz="914400" rtl="0" eaLnBrk="1" fontAlgn="ctr" latinLnBrk="0" hangingPunct="1"/>
                      <a:r>
                        <a:rPr lang="de-DE" sz="1200" b="1" kern="1200" dirty="0" smtClean="0">
                          <a:solidFill>
                            <a:schemeClr val="dk1"/>
                          </a:solidFill>
                          <a:latin typeface="+mn-lt"/>
                          <a:ea typeface="+mn-ea"/>
                          <a:cs typeface="+mn-cs"/>
                        </a:rPr>
                        <a:t>??</a:t>
                      </a:r>
                      <a:endParaRPr lang="de-DE" sz="1200" b="1" kern="1200" dirty="0">
                        <a:solidFill>
                          <a:schemeClr val="dk1"/>
                        </a:solidFill>
                        <a:latin typeface="+mn-lt"/>
                        <a:ea typeface="+mn-ea"/>
                        <a:cs typeface="+mn-cs"/>
                      </a:endParaRPr>
                    </a:p>
                  </a:txBody>
                  <a:tcPr marL="6962" marR="6962" marT="696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FFFF00"/>
                      </a:solidFill>
                      <a:prstDash val="solid"/>
                      <a:round/>
                      <a:headEnd type="none" w="med" len="med"/>
                      <a:tailEnd type="none" w="med" len="med"/>
                    </a:lnB>
                    <a:solidFill>
                      <a:schemeClr val="bg2">
                        <a:lumMod val="40000"/>
                        <a:lumOff val="60000"/>
                      </a:schemeClr>
                    </a:solidFill>
                  </a:tcPr>
                </a:tc>
              </a:tr>
            </a:tbl>
          </a:graphicData>
        </a:graphic>
      </p:graphicFrame>
      <p:cxnSp>
        <p:nvCxnSpPr>
          <p:cNvPr id="5" name="Gerade Verbindung mit Pfeil 4"/>
          <p:cNvCxnSpPr/>
          <p:nvPr/>
        </p:nvCxnSpPr>
        <p:spPr>
          <a:xfrm>
            <a:off x="5121058" y="1676401"/>
            <a:ext cx="2698212" cy="4019557"/>
          </a:xfrm>
          <a:prstGeom prst="straightConnector1">
            <a:avLst/>
          </a:prstGeom>
          <a:ln w="38100" cmpd="sng">
            <a:solidFill>
              <a:srgbClr val="FF0000">
                <a:alpha val="63000"/>
              </a:srgbClr>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 name="Textfeld 1"/>
          <p:cNvSpPr txBox="1"/>
          <p:nvPr/>
        </p:nvSpPr>
        <p:spPr>
          <a:xfrm>
            <a:off x="2053913" y="6309134"/>
            <a:ext cx="5776454" cy="337692"/>
          </a:xfrm>
          <a:prstGeom prst="rect">
            <a:avLst/>
          </a:prstGeom>
          <a:solidFill>
            <a:schemeClr val="bg1"/>
          </a:solidFill>
        </p:spPr>
        <p:txBody>
          <a:bodyPr wrap="square" rtlCol="0">
            <a:spAutoFit/>
          </a:bodyPr>
          <a:lstStyle/>
          <a:p>
            <a:r>
              <a:rPr lang="de-DE" sz="1596" b="1" dirty="0"/>
              <a:t>Quelle: Rentenversicherungsbericht 2015, S. 40</a:t>
            </a:r>
          </a:p>
        </p:txBody>
      </p:sp>
      <p:cxnSp>
        <p:nvCxnSpPr>
          <p:cNvPr id="8" name="Gerade Verbindung mit Pfeil 7"/>
          <p:cNvCxnSpPr/>
          <p:nvPr/>
        </p:nvCxnSpPr>
        <p:spPr>
          <a:xfrm>
            <a:off x="4942140" y="1608156"/>
            <a:ext cx="0" cy="4419600"/>
          </a:xfrm>
          <a:prstGeom prst="straightConnector1">
            <a:avLst/>
          </a:prstGeom>
          <a:ln w="38100" cmpd="sng">
            <a:solidFill>
              <a:srgbClr val="FF0000">
                <a:alpha val="63000"/>
              </a:srgbClr>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9" name="Fußzeilenplatzhalter 3"/>
          <p:cNvSpPr>
            <a:spLocks noGrp="1"/>
          </p:cNvSpPr>
          <p:nvPr>
            <p:ph type="ftr" sz="quarter" idx="10"/>
          </p:nvPr>
        </p:nvSpPr>
        <p:spPr>
          <a:xfrm>
            <a:off x="566152" y="6501214"/>
            <a:ext cx="5904012" cy="476250"/>
          </a:xfrm>
          <a:noFill/>
        </p:spPr>
        <p:txBody>
          <a:bodyPr/>
          <a:lstStyle/>
          <a:p>
            <a:r>
              <a:rPr lang="de-DE" dirty="0" smtClean="0">
                <a:latin typeface="+mn-lt"/>
              </a:rPr>
              <a:t>Matthias W. Birkwald, MdB		www.matthias-w-birkwald.de</a:t>
            </a:r>
          </a:p>
        </p:txBody>
      </p:sp>
    </p:spTree>
    <p:extLst>
      <p:ext uri="{BB962C8B-B14F-4D97-AF65-F5344CB8AC3E}">
        <p14:creationId xmlns:p14="http://schemas.microsoft.com/office/powerpoint/2010/main" val="24003540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3" y="110854"/>
            <a:ext cx="7850188" cy="922338"/>
          </a:xfrm>
        </p:spPr>
        <p:txBody>
          <a:bodyPr/>
          <a:lstStyle/>
          <a:p>
            <a:r>
              <a:rPr lang="de-DE" sz="3400" dirty="0" smtClean="0"/>
              <a:t>Kosten des LINKEN Rentenkonzepts</a:t>
            </a:r>
            <a:endParaRPr lang="de-DE" sz="3400" dirty="0"/>
          </a:p>
        </p:txBody>
      </p:sp>
      <p:sp>
        <p:nvSpPr>
          <p:cNvPr id="5" name="Foliennummernplatzhalter 4"/>
          <p:cNvSpPr>
            <a:spLocks noGrp="1"/>
          </p:cNvSpPr>
          <p:nvPr>
            <p:ph type="sldNum" sz="quarter" idx="11"/>
          </p:nvPr>
        </p:nvSpPr>
        <p:spPr>
          <a:xfrm>
            <a:off x="6444208" y="6351679"/>
            <a:ext cx="2133600" cy="476250"/>
          </a:xfrm>
        </p:spPr>
        <p:txBody>
          <a:bodyPr/>
          <a:lstStyle/>
          <a:p>
            <a:fld id="{5E9C2BCB-7888-42C0-969C-0A08F3686EB7}" type="slidenum">
              <a:rPr lang="de-DE" smtClean="0"/>
              <a:pPr/>
              <a:t>5</a:t>
            </a:fld>
            <a:endParaRPr lang="de-DE" dirty="0"/>
          </a:p>
        </p:txBody>
      </p:sp>
      <p:graphicFrame>
        <p:nvGraphicFramePr>
          <p:cNvPr id="7" name="Diagramm 6"/>
          <p:cNvGraphicFramePr>
            <a:graphicFrameLocks noGrp="1"/>
          </p:cNvGraphicFramePr>
          <p:nvPr>
            <p:extLst>
              <p:ext uri="{D42A27DB-BD31-4B8C-83A1-F6EECF244321}">
                <p14:modId xmlns:p14="http://schemas.microsoft.com/office/powerpoint/2010/main" val="3387461597"/>
              </p:ext>
            </p:extLst>
          </p:nvPr>
        </p:nvGraphicFramePr>
        <p:xfrm>
          <a:off x="-74655" y="413822"/>
          <a:ext cx="9293311" cy="603035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01413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110854"/>
            <a:ext cx="8354889" cy="922338"/>
          </a:xfrm>
        </p:spPr>
        <p:txBody>
          <a:bodyPr/>
          <a:lstStyle/>
          <a:p>
            <a:pPr algn="ctr"/>
            <a:r>
              <a:rPr lang="de-DE" sz="3400" dirty="0" smtClean="0"/>
              <a:t>Was bringt das LINKE Rentenkonzept?</a:t>
            </a:r>
            <a:endParaRPr lang="de-DE" sz="3400" dirty="0"/>
          </a:p>
        </p:txBody>
      </p:sp>
      <p:sp>
        <p:nvSpPr>
          <p:cNvPr id="5" name="Foliennummernplatzhalter 4"/>
          <p:cNvSpPr>
            <a:spLocks noGrp="1"/>
          </p:cNvSpPr>
          <p:nvPr>
            <p:ph type="sldNum" sz="quarter" idx="11"/>
          </p:nvPr>
        </p:nvSpPr>
        <p:spPr>
          <a:xfrm>
            <a:off x="6444208" y="6351679"/>
            <a:ext cx="2133600" cy="476250"/>
          </a:xfrm>
        </p:spPr>
        <p:txBody>
          <a:bodyPr/>
          <a:lstStyle/>
          <a:p>
            <a:fld id="{5E9C2BCB-7888-42C0-969C-0A08F3686EB7}" type="slidenum">
              <a:rPr lang="de-DE" smtClean="0"/>
              <a:pPr/>
              <a:t>6</a:t>
            </a:fld>
            <a:endParaRPr lang="de-DE" dirty="0"/>
          </a:p>
        </p:txBody>
      </p:sp>
      <p:graphicFrame>
        <p:nvGraphicFramePr>
          <p:cNvPr id="3" name="Tabelle 2"/>
          <p:cNvGraphicFramePr>
            <a:graphicFrameLocks noGrp="1"/>
          </p:cNvGraphicFramePr>
          <p:nvPr>
            <p:extLst>
              <p:ext uri="{D42A27DB-BD31-4B8C-83A1-F6EECF244321}">
                <p14:modId xmlns:p14="http://schemas.microsoft.com/office/powerpoint/2010/main" val="2525294632"/>
              </p:ext>
            </p:extLst>
          </p:nvPr>
        </p:nvGraphicFramePr>
        <p:xfrm>
          <a:off x="2" y="1397000"/>
          <a:ext cx="9036496" cy="3256136"/>
        </p:xfrm>
        <a:graphic>
          <a:graphicData uri="http://schemas.openxmlformats.org/drawingml/2006/table">
            <a:tbl>
              <a:tblPr firstRow="1">
                <a:tableStyleId>{073A0DAA-6AF3-43AB-8588-CEC1D06C72B9}</a:tableStyleId>
              </a:tblPr>
              <a:tblGrid>
                <a:gridCol w="1004055"/>
                <a:gridCol w="975655"/>
                <a:gridCol w="1032456"/>
                <a:gridCol w="1004055"/>
                <a:gridCol w="1004055"/>
                <a:gridCol w="1004055"/>
                <a:gridCol w="1004055"/>
                <a:gridCol w="1004055"/>
                <a:gridCol w="1004055"/>
              </a:tblGrid>
              <a:tr h="758479">
                <a:tc>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3">
                  <a:txBody>
                    <a:bodyPr/>
                    <a:lstStyle/>
                    <a:p>
                      <a:pPr algn="ctr"/>
                      <a:r>
                        <a:rPr lang="de-DE" dirty="0" smtClean="0"/>
                        <a:t>Bundesregierung</a:t>
                      </a:r>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de-DE" dirty="0"/>
                    </a:p>
                  </a:txBody>
                  <a:tcPr>
                    <a:solidFill>
                      <a:srgbClr val="FF0000"/>
                    </a:solidFill>
                  </a:tcPr>
                </a:tc>
                <a:tc hMerge="1">
                  <a:txBody>
                    <a:bodyPr/>
                    <a:lstStyle/>
                    <a:p>
                      <a:endParaRPr lang="de-DE" dirty="0"/>
                    </a:p>
                  </a:txBody>
                  <a:tcPr>
                    <a:solidFill>
                      <a:srgbClr val="FF0000"/>
                    </a:solidFill>
                  </a:tcPr>
                </a:tc>
                <a:tc gridSpan="5">
                  <a:txBody>
                    <a:bodyPr/>
                    <a:lstStyle/>
                    <a:p>
                      <a:pPr algn="ctr"/>
                      <a:r>
                        <a:rPr lang="de-DE" dirty="0" smtClean="0"/>
                        <a:t>LINKE</a:t>
                      </a:r>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hMerge="1">
                  <a:txBody>
                    <a:bodyPr/>
                    <a:lstStyle/>
                    <a:p>
                      <a:endParaRPr lang="de-DE" dirty="0"/>
                    </a:p>
                  </a:txBody>
                  <a:tcPr>
                    <a:solidFill>
                      <a:srgbClr val="FF0000"/>
                    </a:solidFill>
                  </a:tcPr>
                </a:tc>
                <a:tc hMerge="1">
                  <a:txBody>
                    <a:bodyPr/>
                    <a:lstStyle/>
                    <a:p>
                      <a:endParaRPr lang="de-DE" dirty="0"/>
                    </a:p>
                  </a:txBody>
                  <a:tcPr>
                    <a:solidFill>
                      <a:srgbClr val="FF0000"/>
                    </a:solidFill>
                  </a:tcPr>
                </a:tc>
                <a:tc hMerge="1">
                  <a:txBody>
                    <a:bodyPr/>
                    <a:lstStyle/>
                    <a:p>
                      <a:endParaRPr lang="de-DE" dirty="0"/>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hMerge="1">
                  <a:txBody>
                    <a:bodyPr/>
                    <a:lstStyle/>
                    <a:p>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1350934">
                <a:tc>
                  <a:txBody>
                    <a:bodyPr/>
                    <a:lstStyle/>
                    <a:p>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dirty="0" smtClean="0"/>
                        <a:t>Renten-niveau</a:t>
                      </a:r>
                    </a:p>
                    <a:p>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600" dirty="0" smtClean="0"/>
                        <a:t>Rente</a:t>
                      </a:r>
                      <a:r>
                        <a:rPr lang="de-DE" sz="1600" baseline="0" dirty="0" smtClean="0"/>
                        <a:t> nach 45 Jahren (brutto)</a:t>
                      </a:r>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dirty="0" smtClean="0"/>
                        <a:t>Rente</a:t>
                      </a:r>
                      <a:r>
                        <a:rPr lang="de-DE" sz="1600" baseline="0" dirty="0" smtClean="0"/>
                        <a:t> nach 45 Jahren (netto)</a:t>
                      </a:r>
                      <a:endParaRPr lang="de-DE" sz="1600" dirty="0" smtClean="0"/>
                    </a:p>
                    <a:p>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dirty="0" smtClean="0"/>
                        <a:t>Renten-niveau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600" dirty="0" smtClean="0"/>
                        <a:t>Rente</a:t>
                      </a:r>
                      <a:r>
                        <a:rPr lang="de-DE" sz="1600" baseline="0" dirty="0" smtClean="0"/>
                        <a:t> nach 45 Jahren (brutto)</a:t>
                      </a:r>
                      <a:endParaRPr lang="de-DE"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dirty="0" smtClean="0"/>
                        <a:t>Rente</a:t>
                      </a:r>
                      <a:r>
                        <a:rPr lang="de-DE" sz="1600" baseline="0" dirty="0" smtClean="0"/>
                        <a:t> nach 45 Jahren (netto)</a:t>
                      </a:r>
                      <a:endParaRPr lang="de-DE" sz="1600" dirty="0" smtClean="0"/>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dirty="0" smtClean="0"/>
                        <a:t>mehr brutto</a:t>
                      </a:r>
                      <a:endParaRPr lang="de-DE" dirty="0"/>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dirty="0" smtClean="0"/>
                        <a:t>mehr netto</a:t>
                      </a:r>
                    </a:p>
                    <a:p>
                      <a:r>
                        <a:rPr lang="de-DE" dirty="0" smtClean="0"/>
                        <a:t>(-11%)</a:t>
                      </a:r>
                      <a:endParaRPr lang="de-D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2241">
                <a:tc>
                  <a:txBody>
                    <a:bodyPr/>
                    <a:lstStyle/>
                    <a:p>
                      <a:r>
                        <a:rPr lang="de-DE" sz="1600" dirty="0" smtClean="0"/>
                        <a:t>2016</a:t>
                      </a:r>
                      <a:endParaRPr lang="de-DE"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kern="1200" dirty="0" smtClean="0">
                          <a:solidFill>
                            <a:schemeClr val="dk1"/>
                          </a:solidFill>
                          <a:latin typeface="+mn-lt"/>
                          <a:ea typeface="+mn-ea"/>
                          <a:cs typeface="+mn-cs"/>
                        </a:rPr>
                        <a:t>47,9</a:t>
                      </a:r>
                      <a:endParaRPr lang="de-DE" sz="16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kern="1200" dirty="0" smtClean="0">
                          <a:solidFill>
                            <a:schemeClr val="dk1"/>
                          </a:solidFill>
                          <a:latin typeface="+mn-lt"/>
                          <a:ea typeface="+mn-ea"/>
                          <a:cs typeface="+mn-cs"/>
                        </a:rPr>
                        <a:t>1.370,25</a:t>
                      </a:r>
                      <a:endParaRPr lang="de-DE" sz="16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kern="1200" dirty="0" smtClean="0">
                          <a:solidFill>
                            <a:schemeClr val="dk1"/>
                          </a:solidFill>
                          <a:latin typeface="+mn-lt"/>
                          <a:ea typeface="+mn-ea"/>
                          <a:cs typeface="+mn-cs"/>
                        </a:rPr>
                        <a:t>1.219,52</a:t>
                      </a:r>
                      <a:endParaRPr lang="de-DE" sz="16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600" kern="1200" dirty="0" smtClean="0">
                          <a:solidFill>
                            <a:srgbClr val="FF0000"/>
                          </a:solidFill>
                          <a:latin typeface="+mn-lt"/>
                          <a:ea typeface="+mn-ea"/>
                          <a:cs typeface="+mn-cs"/>
                        </a:rPr>
                        <a:t>53</a:t>
                      </a:r>
                      <a:endParaRPr lang="de-DE" sz="1600" kern="1200" dirty="0">
                        <a:solidFill>
                          <a:srgbClr val="FF0000"/>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kern="1200" dirty="0" smtClean="0">
                          <a:solidFill>
                            <a:schemeClr val="dk1"/>
                          </a:solidFill>
                          <a:latin typeface="+mn-lt"/>
                          <a:ea typeface="+mn-ea"/>
                          <a:cs typeface="+mn-cs"/>
                        </a:rPr>
                        <a:t>1.516,14</a:t>
                      </a:r>
                      <a:endParaRPr lang="de-DE" sz="16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kern="1200" dirty="0" smtClean="0">
                          <a:solidFill>
                            <a:schemeClr val="dk1"/>
                          </a:solidFill>
                          <a:latin typeface="+mn-lt"/>
                          <a:ea typeface="+mn-ea"/>
                          <a:cs typeface="+mn-cs"/>
                        </a:rPr>
                        <a:t>1.349,36</a:t>
                      </a:r>
                      <a:endParaRPr lang="de-DE" sz="16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b="1" kern="1200" dirty="0" smtClean="0">
                          <a:solidFill>
                            <a:srgbClr val="FF0000"/>
                          </a:solidFill>
                          <a:latin typeface="+mn-lt"/>
                          <a:ea typeface="+mn-ea"/>
                          <a:cs typeface="+mn-cs"/>
                        </a:rPr>
                        <a:t>145,89</a:t>
                      </a:r>
                      <a:endParaRPr lang="de-DE" sz="1600" b="1" kern="1200" dirty="0">
                        <a:solidFill>
                          <a:srgbClr val="FF0000"/>
                        </a:solidFill>
                        <a:latin typeface="+mn-lt"/>
                        <a:ea typeface="+mn-ea"/>
                        <a:cs typeface="+mn-cs"/>
                      </a:endParaRPr>
                    </a:p>
                  </a:txBody>
                  <a:tcPr marL="9525" marR="9525" marT="9525" marB="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b="1" kern="1200" dirty="0" smtClean="0">
                          <a:solidFill>
                            <a:srgbClr val="FF0000"/>
                          </a:solidFill>
                          <a:latin typeface="+mn-lt"/>
                          <a:ea typeface="+mn-ea"/>
                          <a:cs typeface="+mn-cs"/>
                        </a:rPr>
                        <a:t>129,84</a:t>
                      </a:r>
                      <a:endParaRPr lang="de-DE" sz="1600" b="1" kern="1200" dirty="0">
                        <a:solidFill>
                          <a:srgbClr val="FF0000"/>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2241">
                <a:tc>
                  <a:txBody>
                    <a:bodyPr/>
                    <a:lstStyle/>
                    <a:p>
                      <a:r>
                        <a:rPr lang="de-DE" sz="1600" dirty="0" smtClean="0"/>
                        <a:t>2020</a:t>
                      </a:r>
                      <a:endParaRPr lang="de-DE"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kern="1200" dirty="0" smtClean="0">
                          <a:solidFill>
                            <a:schemeClr val="dk1"/>
                          </a:solidFill>
                          <a:latin typeface="+mn-lt"/>
                          <a:ea typeface="+mn-ea"/>
                          <a:cs typeface="+mn-cs"/>
                        </a:rPr>
                        <a:t>47,6</a:t>
                      </a:r>
                      <a:endParaRPr lang="de-DE" sz="16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kern="1200" dirty="0" smtClean="0">
                          <a:solidFill>
                            <a:schemeClr val="dk1"/>
                          </a:solidFill>
                          <a:latin typeface="+mn-lt"/>
                          <a:ea typeface="+mn-ea"/>
                          <a:cs typeface="+mn-cs"/>
                        </a:rPr>
                        <a:t>1.516,50</a:t>
                      </a:r>
                      <a:endParaRPr lang="de-DE" sz="16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kern="1200" dirty="0" smtClean="0">
                          <a:solidFill>
                            <a:schemeClr val="dk1"/>
                          </a:solidFill>
                          <a:latin typeface="+mn-lt"/>
                          <a:ea typeface="+mn-ea"/>
                          <a:cs typeface="+mn-cs"/>
                        </a:rPr>
                        <a:t>1.349,69</a:t>
                      </a:r>
                      <a:endParaRPr lang="de-DE" sz="16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600" kern="1200" dirty="0" smtClean="0">
                          <a:solidFill>
                            <a:srgbClr val="FF0000"/>
                          </a:solidFill>
                          <a:latin typeface="+mn-lt"/>
                          <a:ea typeface="+mn-ea"/>
                          <a:cs typeface="+mn-cs"/>
                        </a:rPr>
                        <a:t>53</a:t>
                      </a:r>
                      <a:endParaRPr lang="de-DE" sz="1600" kern="1200" dirty="0">
                        <a:solidFill>
                          <a:srgbClr val="FF0000"/>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kern="1200" dirty="0" smtClean="0">
                          <a:solidFill>
                            <a:schemeClr val="dk1"/>
                          </a:solidFill>
                          <a:latin typeface="+mn-lt"/>
                          <a:ea typeface="+mn-ea"/>
                          <a:cs typeface="+mn-cs"/>
                        </a:rPr>
                        <a:t>1.688,54</a:t>
                      </a:r>
                      <a:endParaRPr lang="de-DE" sz="16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kern="1200" dirty="0" smtClean="0">
                          <a:solidFill>
                            <a:schemeClr val="dk1"/>
                          </a:solidFill>
                          <a:latin typeface="+mn-lt"/>
                          <a:ea typeface="+mn-ea"/>
                          <a:cs typeface="+mn-cs"/>
                        </a:rPr>
                        <a:t>1.502,80</a:t>
                      </a:r>
                      <a:endParaRPr lang="de-DE" sz="16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b="1" kern="1200" dirty="0">
                          <a:solidFill>
                            <a:srgbClr val="FF0000"/>
                          </a:solidFill>
                          <a:latin typeface="+mn-lt"/>
                          <a:ea typeface="+mn-ea"/>
                          <a:cs typeface="+mn-cs"/>
                        </a:rPr>
                        <a:t>172,04</a:t>
                      </a:r>
                    </a:p>
                  </a:txBody>
                  <a:tcPr marL="9525" marR="9525" marT="9525" marB="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b="1" kern="1200" dirty="0">
                          <a:solidFill>
                            <a:srgbClr val="FF0000"/>
                          </a:solidFill>
                          <a:latin typeface="+mn-lt"/>
                          <a:ea typeface="+mn-ea"/>
                          <a:cs typeface="+mn-cs"/>
                        </a:rPr>
                        <a:t>153,12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2241">
                <a:tc>
                  <a:txBody>
                    <a:bodyPr/>
                    <a:lstStyle/>
                    <a:p>
                      <a:r>
                        <a:rPr lang="de-DE" sz="1600" dirty="0" smtClean="0"/>
                        <a:t>2029</a:t>
                      </a:r>
                      <a:endParaRPr lang="de-DE"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kern="1200" dirty="0" smtClean="0">
                          <a:solidFill>
                            <a:schemeClr val="dk1"/>
                          </a:solidFill>
                          <a:latin typeface="+mn-lt"/>
                          <a:ea typeface="+mn-ea"/>
                          <a:cs typeface="+mn-cs"/>
                        </a:rPr>
                        <a:t>44,6</a:t>
                      </a:r>
                      <a:endParaRPr lang="de-DE" sz="16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kern="1200" dirty="0" smtClean="0">
                          <a:solidFill>
                            <a:schemeClr val="dk1"/>
                          </a:solidFill>
                          <a:latin typeface="+mn-lt"/>
                          <a:ea typeface="+mn-ea"/>
                          <a:cs typeface="+mn-cs"/>
                        </a:rPr>
                        <a:t>1.823,85</a:t>
                      </a:r>
                      <a:endParaRPr lang="de-DE" sz="16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kern="1200" dirty="0" smtClean="0">
                          <a:solidFill>
                            <a:schemeClr val="dk1"/>
                          </a:solidFill>
                          <a:latin typeface="+mn-lt"/>
                          <a:ea typeface="+mn-ea"/>
                          <a:cs typeface="+mn-cs"/>
                        </a:rPr>
                        <a:t>1.623,23</a:t>
                      </a:r>
                      <a:endParaRPr lang="de-DE" sz="16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600" kern="1200" dirty="0" smtClean="0">
                          <a:solidFill>
                            <a:srgbClr val="FF0000"/>
                          </a:solidFill>
                          <a:latin typeface="+mn-lt"/>
                          <a:ea typeface="+mn-ea"/>
                          <a:cs typeface="+mn-cs"/>
                        </a:rPr>
                        <a:t>53</a:t>
                      </a:r>
                      <a:endParaRPr lang="de-DE" sz="1600" kern="1200" dirty="0">
                        <a:solidFill>
                          <a:srgbClr val="FF0000"/>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kern="1200" dirty="0" smtClean="0">
                          <a:solidFill>
                            <a:schemeClr val="dk1"/>
                          </a:solidFill>
                          <a:latin typeface="+mn-lt"/>
                          <a:ea typeface="+mn-ea"/>
                          <a:cs typeface="+mn-cs"/>
                        </a:rPr>
                        <a:t>2.167,36</a:t>
                      </a:r>
                      <a:endParaRPr lang="de-DE" sz="16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kern="1200" dirty="0" smtClean="0">
                          <a:solidFill>
                            <a:schemeClr val="dk1"/>
                          </a:solidFill>
                          <a:latin typeface="+mn-lt"/>
                          <a:ea typeface="+mn-ea"/>
                          <a:cs typeface="+mn-cs"/>
                        </a:rPr>
                        <a:t>1.928,95</a:t>
                      </a:r>
                      <a:endParaRPr lang="de-DE" sz="1600" kern="1200" dirty="0">
                        <a:solidFill>
                          <a:schemeClr val="dk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b="1" kern="1200" dirty="0">
                          <a:solidFill>
                            <a:srgbClr val="FF0000"/>
                          </a:solidFill>
                          <a:latin typeface="+mn-lt"/>
                          <a:ea typeface="+mn-ea"/>
                          <a:cs typeface="+mn-cs"/>
                        </a:rPr>
                        <a:t>343,51</a:t>
                      </a:r>
                    </a:p>
                  </a:txBody>
                  <a:tcPr marL="9525" marR="9525" marT="9525" marB="0"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600" b="1" kern="1200" dirty="0">
                          <a:solidFill>
                            <a:srgbClr val="FF0000"/>
                          </a:solidFill>
                          <a:latin typeface="+mn-lt"/>
                          <a:ea typeface="+mn-ea"/>
                          <a:cs typeface="+mn-cs"/>
                        </a:rPr>
                        <a:t>305,72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45383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a:xfrm>
            <a:off x="633919" y="233364"/>
            <a:ext cx="7848600" cy="650875"/>
          </a:xfrm>
        </p:spPr>
        <p:txBody>
          <a:bodyPr/>
          <a:lstStyle/>
          <a:p>
            <a:pPr algn="ctr" eaLnBrk="1" hangingPunct="1"/>
            <a:r>
              <a:rPr lang="de-DE" sz="4000" dirty="0" smtClean="0">
                <a:cs typeface="Arial" panose="020B0604020202020204" pitchFamily="34" charset="0"/>
              </a:rPr>
              <a:t>Frage 3</a:t>
            </a:r>
            <a:endParaRPr lang="de-DE" sz="4000" dirty="0">
              <a:cs typeface="Arial" panose="020B0604020202020204" pitchFamily="34" charset="0"/>
            </a:endParaRPr>
          </a:p>
        </p:txBody>
      </p:sp>
      <p:sp>
        <p:nvSpPr>
          <p:cNvPr id="12291" name="Inhaltsplatzhalter 2"/>
          <p:cNvSpPr>
            <a:spLocks noGrp="1"/>
          </p:cNvSpPr>
          <p:nvPr>
            <p:ph idx="1"/>
          </p:nvPr>
        </p:nvSpPr>
        <p:spPr>
          <a:xfrm>
            <a:off x="251520" y="1412776"/>
            <a:ext cx="8587680" cy="4835625"/>
          </a:xfrm>
        </p:spPr>
        <p:txBody>
          <a:bodyPr/>
          <a:lstStyle/>
          <a:p>
            <a:r>
              <a:rPr lang="de-DE" i="1" dirty="0" smtClean="0"/>
              <a:t>Welche Instrumente/Regelungen zur Verhinderung von Altersarmut müssen geschaffen werden? </a:t>
            </a:r>
          </a:p>
          <a:p>
            <a:pPr marL="0" lvl="0" indent="0">
              <a:buNone/>
            </a:pPr>
            <a:endParaRPr lang="de-DE" dirty="0"/>
          </a:p>
          <a:p>
            <a:pPr>
              <a:buSzPct val="128000"/>
              <a:buFont typeface="Wingdings" panose="05000000000000000000" pitchFamily="2" charset="2"/>
              <a:buChar char="§"/>
            </a:pPr>
            <a:r>
              <a:rPr lang="de-DE" sz="2000" dirty="0"/>
              <a:t>Die Rente erst ab 67 abschaffen. </a:t>
            </a:r>
            <a:r>
              <a:rPr lang="de-DE" sz="2000" dirty="0" smtClean="0"/>
              <a:t>Stattdessen:</a:t>
            </a:r>
            <a:br>
              <a:rPr lang="de-DE" sz="2000" dirty="0" smtClean="0"/>
            </a:br>
            <a:r>
              <a:rPr lang="de-DE" sz="2000" dirty="0" smtClean="0"/>
              <a:t>Nach </a:t>
            </a:r>
            <a:r>
              <a:rPr lang="de-DE" sz="2000" dirty="0"/>
              <a:t>40 Beitragsjahren ab 60 Jahren abschlagsfrei in Rente. </a:t>
            </a:r>
          </a:p>
          <a:p>
            <a:pPr defTabSz="361950">
              <a:buSzPct val="128000"/>
              <a:buFont typeface="Wingdings" panose="05000000000000000000" pitchFamily="2" charset="2"/>
              <a:buChar char="§"/>
            </a:pPr>
            <a:r>
              <a:rPr lang="de-DE" sz="2000" dirty="0">
                <a:ea typeface="+mn-ea"/>
                <a:cs typeface="+mn-cs"/>
              </a:rPr>
              <a:t>Solidarausgleich: Zeiten niedriger Löhne, der Erwerbslosigkeit, der Kindererziehung (sogenannte ‚Mütterrente‘) und Pflege müssen deutlich besser abgesichert werden, damit sie nicht zu Armutsrenten führen. </a:t>
            </a:r>
          </a:p>
          <a:p>
            <a:pPr>
              <a:buSzPct val="128000"/>
              <a:buFont typeface="Wingdings" panose="05000000000000000000" pitchFamily="2" charset="2"/>
              <a:buChar char="§"/>
            </a:pPr>
            <a:r>
              <a:rPr lang="de-DE" sz="2000" dirty="0">
                <a:ea typeface="+mn-ea"/>
                <a:cs typeface="+mn-cs"/>
              </a:rPr>
              <a:t>Die Angleichung der Ostrenten an das Westniveau!</a:t>
            </a:r>
          </a:p>
          <a:p>
            <a:pPr>
              <a:buSzPct val="128000"/>
              <a:buFont typeface="Wingdings" panose="05000000000000000000" pitchFamily="2" charset="2"/>
              <a:buChar char="§"/>
            </a:pPr>
            <a:r>
              <a:rPr lang="de-DE" sz="2000" dirty="0">
                <a:ea typeface="+mn-ea"/>
                <a:cs typeface="+mn-cs"/>
              </a:rPr>
              <a:t>Einkommens- und vermögensgeprüfte Solidarische Mindestrente: Niemand soll im Alter von weniger als 1.050 Euro netto leben müssen!</a:t>
            </a:r>
          </a:p>
          <a:p>
            <a:pPr marL="0" lvl="0" indent="0">
              <a:buNone/>
            </a:pPr>
            <a:endParaRPr lang="de-DE" sz="1800" dirty="0" smtClean="0"/>
          </a:p>
        </p:txBody>
      </p:sp>
      <p:sp>
        <p:nvSpPr>
          <p:cNvPr id="12293" name="Foliennummernplatzhalter 4"/>
          <p:cNvSpPr>
            <a:spLocks noGrp="1"/>
          </p:cNvSpPr>
          <p:nvPr>
            <p:ph type="sldNum" sz="quarter" idx="11"/>
          </p:nvPr>
        </p:nvSpPr>
        <p:spPr>
          <a:noFill/>
        </p:spPr>
        <p:txBody>
          <a:bodyPr/>
          <a:lstStyle/>
          <a:p>
            <a:fld id="{2A95BA6A-1F2E-4685-805E-E15074181091}" type="slidenum">
              <a:rPr lang="de-DE" smtClean="0">
                <a:latin typeface="+mn-lt"/>
              </a:rPr>
              <a:pPr/>
              <a:t>7</a:t>
            </a:fld>
            <a:endParaRPr lang="de-DE" dirty="0" smtClean="0">
              <a:latin typeface="+mn-lt"/>
            </a:endParaRPr>
          </a:p>
        </p:txBody>
      </p:sp>
      <p:sp>
        <p:nvSpPr>
          <p:cNvPr id="8" name="Fußzeilenplatzhalter 3"/>
          <p:cNvSpPr>
            <a:spLocks noGrp="1"/>
          </p:cNvSpPr>
          <p:nvPr>
            <p:ph type="ftr" sz="quarter" idx="10"/>
          </p:nvPr>
        </p:nvSpPr>
        <p:spPr>
          <a:xfrm>
            <a:off x="684214" y="6185694"/>
            <a:ext cx="7200154" cy="474662"/>
          </a:xfrm>
          <a:noFill/>
        </p:spPr>
        <p:txBody>
          <a:bodyPr/>
          <a:lstStyle/>
          <a:p>
            <a:r>
              <a:rPr lang="de-DE" dirty="0" smtClean="0">
                <a:latin typeface="+mn-lt"/>
              </a:rPr>
              <a:t>Matthias W. Birkwald, MdB			www.matthias-w-birkwald.de</a:t>
            </a:r>
          </a:p>
        </p:txBody>
      </p:sp>
    </p:spTree>
    <p:extLst>
      <p:ext uri="{BB962C8B-B14F-4D97-AF65-F5344CB8AC3E}">
        <p14:creationId xmlns:p14="http://schemas.microsoft.com/office/powerpoint/2010/main" val="2732419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Gerade Verbindung mit Pfeil 13"/>
          <p:cNvCxnSpPr/>
          <p:nvPr/>
        </p:nvCxnSpPr>
        <p:spPr>
          <a:xfrm flipH="1">
            <a:off x="2998978" y="3187121"/>
            <a:ext cx="3173222" cy="2022895"/>
          </a:xfrm>
          <a:prstGeom prst="straightConnector1">
            <a:avLst/>
          </a:prstGeom>
          <a:ln w="381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7170" name="Titel 1"/>
          <p:cNvSpPr>
            <a:spLocks noGrp="1"/>
          </p:cNvSpPr>
          <p:nvPr>
            <p:ph type="title"/>
          </p:nvPr>
        </p:nvSpPr>
        <p:spPr>
          <a:xfrm>
            <a:off x="684213" y="569120"/>
            <a:ext cx="7848600" cy="650875"/>
          </a:xfrm>
        </p:spPr>
        <p:txBody>
          <a:bodyPr/>
          <a:lstStyle/>
          <a:p>
            <a:pPr algn="ctr" eaLnBrk="1" hangingPunct="1"/>
            <a:r>
              <a:rPr lang="de-DE" sz="4000" dirty="0"/>
              <a:t>Altersarmut</a:t>
            </a:r>
          </a:p>
        </p:txBody>
      </p:sp>
      <p:sp>
        <p:nvSpPr>
          <p:cNvPr id="7171" name="Fußzeilenplatzhalter 3"/>
          <p:cNvSpPr>
            <a:spLocks noGrp="1"/>
          </p:cNvSpPr>
          <p:nvPr>
            <p:ph type="ftr" sz="quarter" idx="10"/>
          </p:nvPr>
        </p:nvSpPr>
        <p:spPr>
          <a:xfrm>
            <a:off x="707685" y="6348751"/>
            <a:ext cx="7536723" cy="474662"/>
          </a:xfrm>
          <a:noFill/>
        </p:spPr>
        <p:txBody>
          <a:bodyPr/>
          <a:lstStyle/>
          <a:p>
            <a:r>
              <a:rPr lang="de-DE" dirty="0" smtClean="0">
                <a:latin typeface="+mn-lt"/>
              </a:rPr>
              <a:t>Matthias W. Birkwald, MdB			www.matthias-w-birkwald.de</a:t>
            </a:r>
          </a:p>
        </p:txBody>
      </p:sp>
      <p:sp>
        <p:nvSpPr>
          <p:cNvPr id="7172" name="Foliennummernplatzhalter 4"/>
          <p:cNvSpPr>
            <a:spLocks noGrp="1"/>
          </p:cNvSpPr>
          <p:nvPr>
            <p:ph type="sldNum" sz="quarter" idx="11"/>
          </p:nvPr>
        </p:nvSpPr>
        <p:spPr>
          <a:xfrm>
            <a:off x="6438900" y="6348751"/>
            <a:ext cx="2133600" cy="474662"/>
          </a:xfrm>
          <a:noFill/>
        </p:spPr>
        <p:txBody>
          <a:bodyPr/>
          <a:lstStyle/>
          <a:p>
            <a:fld id="{E34B5133-0DBB-44D4-AFA0-D616EE8A5CDB}" type="slidenum">
              <a:rPr lang="de-DE" smtClean="0">
                <a:latin typeface="+mn-lt"/>
              </a:rPr>
              <a:pPr/>
              <a:t>8</a:t>
            </a:fld>
            <a:endParaRPr lang="de-DE" dirty="0" smtClean="0">
              <a:latin typeface="+mn-lt"/>
            </a:endParaRPr>
          </a:p>
        </p:txBody>
      </p:sp>
      <p:sp>
        <p:nvSpPr>
          <p:cNvPr id="6" name="Textfeld 5"/>
          <p:cNvSpPr txBox="1"/>
          <p:nvPr/>
        </p:nvSpPr>
        <p:spPr>
          <a:xfrm>
            <a:off x="685800" y="1066801"/>
            <a:ext cx="7772400" cy="523875"/>
          </a:xfrm>
          <a:prstGeom prst="rect">
            <a:avLst/>
          </a:prstGeom>
          <a:noFill/>
        </p:spPr>
        <p:txBody>
          <a:bodyPr>
            <a:spAutoFit/>
          </a:bodyPr>
          <a:lstStyle/>
          <a:p>
            <a:pPr algn="ctr">
              <a:defRPr/>
            </a:pPr>
            <a:r>
              <a:rPr lang="de-DE" sz="2800" b="1" dirty="0">
                <a:latin typeface="+mn-lt"/>
              </a:rPr>
              <a:t>Sinkende oder zu geringe Renten </a:t>
            </a:r>
          </a:p>
        </p:txBody>
      </p:sp>
      <p:sp>
        <p:nvSpPr>
          <p:cNvPr id="7174" name="Textfeld 7"/>
          <p:cNvSpPr txBox="1">
            <a:spLocks noChangeArrowheads="1"/>
          </p:cNvSpPr>
          <p:nvPr/>
        </p:nvSpPr>
        <p:spPr bwMode="auto">
          <a:xfrm>
            <a:off x="457200" y="1600200"/>
            <a:ext cx="8305800" cy="369332"/>
          </a:xfrm>
          <a:prstGeom prst="rect">
            <a:avLst/>
          </a:prstGeom>
          <a:noFill/>
          <a:ln w="9525">
            <a:noFill/>
            <a:miter lim="800000"/>
            <a:headEnd/>
            <a:tailEnd/>
          </a:ln>
        </p:spPr>
        <p:txBody>
          <a:bodyPr wrap="square">
            <a:spAutoFit/>
          </a:bodyPr>
          <a:lstStyle/>
          <a:p>
            <a:pPr algn="ctr">
              <a:defRPr/>
            </a:pPr>
            <a:r>
              <a:rPr lang="de-DE" b="1" dirty="0">
                <a:latin typeface="+mn-lt"/>
              </a:rPr>
              <a:t>Durchschnittlicher Rentenzahlbetrag in Euro beim Rentenbeginn</a:t>
            </a:r>
          </a:p>
        </p:txBody>
      </p:sp>
      <p:graphicFrame>
        <p:nvGraphicFramePr>
          <p:cNvPr id="11" name="Tabelle 10"/>
          <p:cNvGraphicFramePr>
            <a:graphicFrameLocks noGrp="1"/>
          </p:cNvGraphicFramePr>
          <p:nvPr>
            <p:extLst>
              <p:ext uri="{D42A27DB-BD31-4B8C-83A1-F6EECF244321}">
                <p14:modId xmlns:p14="http://schemas.microsoft.com/office/powerpoint/2010/main" val="603091493"/>
              </p:ext>
            </p:extLst>
          </p:nvPr>
        </p:nvGraphicFramePr>
        <p:xfrm>
          <a:off x="762000" y="2209801"/>
          <a:ext cx="7315200" cy="2024535"/>
        </p:xfrm>
        <a:graphic>
          <a:graphicData uri="http://schemas.openxmlformats.org/drawingml/2006/table">
            <a:tbl>
              <a:tblPr firstRow="1" bandRow="1">
                <a:tableStyleId>{5C22544A-7EE6-4342-B048-85BDC9FD1C3A}</a:tableStyleId>
              </a:tblPr>
              <a:tblGrid>
                <a:gridCol w="3652872"/>
                <a:gridCol w="1009563"/>
                <a:gridCol w="1286189"/>
                <a:gridCol w="1366576"/>
              </a:tblGrid>
              <a:tr h="656220">
                <a:tc>
                  <a:txBody>
                    <a:bodyPr/>
                    <a:lstStyle/>
                    <a:p>
                      <a:r>
                        <a:rPr lang="de-DE" sz="2000" dirty="0" smtClean="0">
                          <a:solidFill>
                            <a:schemeClr val="tx1"/>
                          </a:solidFill>
                        </a:rPr>
                        <a:t>Langjährig</a:t>
                      </a:r>
                      <a:r>
                        <a:rPr lang="de-DE" sz="2000" baseline="0" dirty="0" smtClean="0">
                          <a:solidFill>
                            <a:schemeClr val="tx1"/>
                          </a:solidFill>
                        </a:rPr>
                        <a:t> Versicherte </a:t>
                      </a:r>
                      <a:br>
                        <a:rPr lang="de-DE" sz="2000" baseline="0" dirty="0" smtClean="0">
                          <a:solidFill>
                            <a:schemeClr val="tx1"/>
                          </a:solidFill>
                        </a:rPr>
                      </a:br>
                      <a:r>
                        <a:rPr lang="de-DE" sz="2000" baseline="0" dirty="0" smtClean="0">
                          <a:solidFill>
                            <a:schemeClr val="tx1"/>
                          </a:solidFill>
                        </a:rPr>
                        <a:t>(35 Beitragsjahre)</a:t>
                      </a:r>
                      <a:endParaRPr lang="de-DE" sz="2000" dirty="0">
                        <a:solidFill>
                          <a:schemeClr val="tx1"/>
                        </a:solidFill>
                      </a:endParaRPr>
                    </a:p>
                  </a:txBody>
                  <a:tcPr marL="91439" marR="91439">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de-DE" sz="2000" dirty="0" smtClean="0">
                          <a:solidFill>
                            <a:schemeClr val="tx1"/>
                          </a:solidFill>
                        </a:rPr>
                        <a:t>2000</a:t>
                      </a:r>
                      <a:endParaRPr lang="de-DE" sz="2000" dirty="0">
                        <a:solidFill>
                          <a:schemeClr val="tx1"/>
                        </a:solidFill>
                      </a:endParaRP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de-DE" sz="2000" dirty="0" smtClean="0">
                          <a:solidFill>
                            <a:schemeClr val="tx1"/>
                          </a:solidFill>
                        </a:rPr>
                        <a:t>2015</a:t>
                      </a:r>
                      <a:endParaRPr lang="de-DE" sz="2000" dirty="0">
                        <a:solidFill>
                          <a:schemeClr val="tx1"/>
                        </a:solidFill>
                      </a:endParaRP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de-DE" sz="2000" b="1" kern="1200" dirty="0" smtClean="0">
                          <a:solidFill>
                            <a:schemeClr val="tx1"/>
                          </a:solidFill>
                          <a:latin typeface="+mn-lt"/>
                          <a:ea typeface="+mn-ea"/>
                          <a:cs typeface="+mn-cs"/>
                        </a:rPr>
                        <a:t>+/- 2000-2015</a:t>
                      </a:r>
                      <a:endParaRPr lang="de-DE" sz="2000" dirty="0"/>
                    </a:p>
                  </a:txBody>
                  <a:tcPr marL="91439" marR="91439">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r>
              <a:tr h="379917">
                <a:tc>
                  <a:txBody>
                    <a:bodyPr/>
                    <a:lstStyle/>
                    <a:p>
                      <a:pPr algn="ctr"/>
                      <a:r>
                        <a:rPr lang="de-DE" sz="2000" dirty="0" smtClean="0">
                          <a:solidFill>
                            <a:schemeClr val="tx1"/>
                          </a:solidFill>
                        </a:rPr>
                        <a:t>Alle</a:t>
                      </a:r>
                      <a:endParaRPr lang="de-DE" sz="2000" dirty="0">
                        <a:solidFill>
                          <a:schemeClr val="tx1"/>
                        </a:solidFill>
                      </a:endParaRPr>
                    </a:p>
                  </a:txBody>
                  <a:tcPr marL="91439" marR="91439">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de-DE" sz="2000" dirty="0" smtClean="0">
                          <a:solidFill>
                            <a:schemeClr val="tx1"/>
                          </a:solidFill>
                        </a:rPr>
                        <a:t>1021</a:t>
                      </a:r>
                      <a:endParaRPr lang="de-DE" sz="2000" dirty="0">
                        <a:solidFill>
                          <a:schemeClr val="tx1"/>
                        </a:solidFill>
                      </a:endParaRP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de-DE" sz="2000" b="1" dirty="0" smtClean="0">
                          <a:solidFill>
                            <a:schemeClr val="tx1"/>
                          </a:solidFill>
                        </a:rPr>
                        <a:t>848</a:t>
                      </a:r>
                      <a:endParaRPr lang="de-DE" sz="2000" b="1" dirty="0">
                        <a:solidFill>
                          <a:schemeClr val="tx1"/>
                        </a:solidFill>
                      </a:endParaRP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de-DE" sz="2000" dirty="0" smtClean="0">
                          <a:solidFill>
                            <a:srgbClr val="FF0000"/>
                          </a:solidFill>
                        </a:rPr>
                        <a:t>- 16,9 %</a:t>
                      </a:r>
                      <a:endParaRPr lang="de-DE" sz="2000" dirty="0">
                        <a:solidFill>
                          <a:srgbClr val="FF0000"/>
                        </a:solidFill>
                      </a:endParaRPr>
                    </a:p>
                  </a:txBody>
                  <a:tcPr marL="91439" marR="91439">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9917">
                <a:tc>
                  <a:txBody>
                    <a:bodyPr/>
                    <a:lstStyle/>
                    <a:p>
                      <a:pPr algn="ctr"/>
                      <a:r>
                        <a:rPr lang="de-DE" sz="2000" dirty="0" smtClean="0">
                          <a:solidFill>
                            <a:schemeClr val="tx1"/>
                          </a:solidFill>
                        </a:rPr>
                        <a:t>Frauen</a:t>
                      </a:r>
                      <a:endParaRPr lang="de-DE" sz="2000" dirty="0">
                        <a:solidFill>
                          <a:schemeClr val="tx1"/>
                        </a:solidFill>
                      </a:endParaRPr>
                    </a:p>
                  </a:txBody>
                  <a:tcPr marL="91439" marR="91439">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de-DE" sz="2000" dirty="0" smtClean="0">
                          <a:solidFill>
                            <a:schemeClr val="tx1"/>
                          </a:solidFill>
                        </a:rPr>
                        <a:t>486</a:t>
                      </a:r>
                      <a:endParaRPr lang="de-DE" sz="2000" dirty="0">
                        <a:solidFill>
                          <a:schemeClr val="tx1"/>
                        </a:solidFill>
                      </a:endParaRP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de-DE" sz="2000" dirty="0" smtClean="0">
                          <a:solidFill>
                            <a:schemeClr val="tx1"/>
                          </a:solidFill>
                        </a:rPr>
                        <a:t>713</a:t>
                      </a:r>
                      <a:endParaRPr lang="de-DE" sz="2000" dirty="0">
                        <a:solidFill>
                          <a:schemeClr val="tx1"/>
                        </a:solidFill>
                      </a:endParaRP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de-DE" sz="2000" dirty="0" smtClean="0"/>
                        <a:t>+ 46,7 %*</a:t>
                      </a:r>
                      <a:endParaRPr lang="de-DE" sz="2000" dirty="0"/>
                    </a:p>
                  </a:txBody>
                  <a:tcPr marL="91439" marR="91439">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1015">
                <a:tc>
                  <a:txBody>
                    <a:bodyPr/>
                    <a:lstStyle/>
                    <a:p>
                      <a:pPr algn="ctr"/>
                      <a:r>
                        <a:rPr lang="de-DE" sz="2000" dirty="0" smtClean="0">
                          <a:solidFill>
                            <a:schemeClr val="tx1"/>
                          </a:solidFill>
                        </a:rPr>
                        <a:t>Männer</a:t>
                      </a:r>
                      <a:endParaRPr lang="de-DE" sz="2000" dirty="0">
                        <a:solidFill>
                          <a:schemeClr val="tx1"/>
                        </a:solidFill>
                      </a:endParaRPr>
                    </a:p>
                  </a:txBody>
                  <a:tcPr marL="91439" marR="91439">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a:r>
                        <a:rPr lang="de-DE" sz="2000" dirty="0" smtClean="0">
                          <a:solidFill>
                            <a:schemeClr val="tx1"/>
                          </a:solidFill>
                        </a:rPr>
                        <a:t>1104</a:t>
                      </a:r>
                      <a:endParaRPr lang="de-DE" sz="2000" dirty="0">
                        <a:solidFill>
                          <a:schemeClr val="tx1"/>
                        </a:solidFill>
                      </a:endParaRP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a:r>
                        <a:rPr lang="de-DE" sz="2000" dirty="0" smtClean="0">
                          <a:solidFill>
                            <a:schemeClr val="tx1"/>
                          </a:solidFill>
                        </a:rPr>
                        <a:t>1006</a:t>
                      </a:r>
                      <a:endParaRPr lang="de-DE" sz="2000" dirty="0">
                        <a:solidFill>
                          <a:schemeClr val="tx1"/>
                        </a:solidFill>
                      </a:endParaRP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a:r>
                        <a:rPr lang="de-DE" sz="2000" dirty="0" smtClean="0">
                          <a:solidFill>
                            <a:srgbClr val="FF0000"/>
                          </a:solidFill>
                        </a:rPr>
                        <a:t>- 8,9 %</a:t>
                      </a:r>
                      <a:endParaRPr lang="de-DE" sz="2000" dirty="0">
                        <a:solidFill>
                          <a:srgbClr val="FF0000"/>
                        </a:solidFill>
                      </a:endParaRPr>
                    </a:p>
                  </a:txBody>
                  <a:tcPr marL="91439" marR="91439">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r>
            </a:tbl>
          </a:graphicData>
        </a:graphic>
      </p:graphicFrame>
      <p:sp>
        <p:nvSpPr>
          <p:cNvPr id="10" name="Textfeld 9"/>
          <p:cNvSpPr txBox="1"/>
          <p:nvPr/>
        </p:nvSpPr>
        <p:spPr>
          <a:xfrm>
            <a:off x="6172200" y="8732"/>
            <a:ext cx="2971800" cy="646331"/>
          </a:xfrm>
          <a:prstGeom prst="rect">
            <a:avLst/>
          </a:prstGeom>
        </p:spPr>
        <p:style>
          <a:lnRef idx="2">
            <a:schemeClr val="accent4"/>
          </a:lnRef>
          <a:fillRef idx="1">
            <a:schemeClr val="lt1"/>
          </a:fillRef>
          <a:effectRef idx="0">
            <a:schemeClr val="accent4"/>
          </a:effectRef>
          <a:fontRef idx="minor">
            <a:schemeClr val="dk1"/>
          </a:fontRef>
        </p:style>
        <p:txBody>
          <a:bodyPr vert="horz" wrap="square" rtlCol="0">
            <a:spAutoFit/>
          </a:bodyPr>
          <a:lstStyle/>
          <a:p>
            <a:r>
              <a:rPr lang="de-DE" dirty="0" smtClean="0"/>
              <a:t>Grundsicherungsbedarf 31.12.2015: 790 € brutto</a:t>
            </a:r>
            <a:endParaRPr lang="de-DE" dirty="0"/>
          </a:p>
        </p:txBody>
      </p:sp>
      <p:sp>
        <p:nvSpPr>
          <p:cNvPr id="12" name="Textfeld 11"/>
          <p:cNvSpPr txBox="1"/>
          <p:nvPr/>
        </p:nvSpPr>
        <p:spPr>
          <a:xfrm>
            <a:off x="798513" y="4398724"/>
            <a:ext cx="7620000" cy="2123658"/>
          </a:xfrm>
          <a:prstGeom prst="rect">
            <a:avLst/>
          </a:prstGeom>
          <a:noFill/>
        </p:spPr>
        <p:txBody>
          <a:bodyPr wrap="square" rtlCol="0">
            <a:spAutoFit/>
          </a:bodyPr>
          <a:lstStyle/>
          <a:p>
            <a:r>
              <a:rPr lang="de-DE" sz="2400" dirty="0">
                <a:latin typeface="+mn-lt"/>
              </a:rPr>
              <a:t>Um die Preissteigerungen seit 2000 auszugleichen hätte </a:t>
            </a:r>
            <a:r>
              <a:rPr lang="de-DE" sz="2400" dirty="0" smtClean="0">
                <a:latin typeface="+mn-lt"/>
              </a:rPr>
              <a:t>2015 </a:t>
            </a:r>
            <a:r>
              <a:rPr lang="de-DE" sz="2400" dirty="0">
                <a:latin typeface="+mn-lt"/>
              </a:rPr>
              <a:t>eine durchschnittliche Rente für langjährig Versicherte </a:t>
            </a:r>
            <a:r>
              <a:rPr lang="de-DE" sz="2400" b="1" dirty="0" smtClean="0">
                <a:latin typeface="+mn-lt"/>
              </a:rPr>
              <a:t>1.339,90 </a:t>
            </a:r>
            <a:r>
              <a:rPr lang="de-DE" sz="2400" b="1" dirty="0">
                <a:latin typeface="+mn-lt"/>
              </a:rPr>
              <a:t>Euro </a:t>
            </a:r>
            <a:r>
              <a:rPr lang="de-DE" sz="2400" dirty="0">
                <a:latin typeface="+mn-lt"/>
              </a:rPr>
              <a:t>statt </a:t>
            </a:r>
            <a:r>
              <a:rPr lang="de-DE" sz="2400" dirty="0" smtClean="0">
                <a:latin typeface="+mn-lt"/>
              </a:rPr>
              <a:t>848 Euro </a:t>
            </a:r>
            <a:r>
              <a:rPr lang="de-DE" sz="2400" dirty="0">
                <a:latin typeface="+mn-lt"/>
              </a:rPr>
              <a:t>betragen müssen! </a:t>
            </a:r>
            <a:r>
              <a:rPr lang="de-DE" sz="2400" u="sng" dirty="0">
                <a:latin typeface="+mn-lt"/>
              </a:rPr>
              <a:t>Wertverlust</a:t>
            </a:r>
            <a:r>
              <a:rPr lang="de-DE" sz="2400" dirty="0">
                <a:latin typeface="+mn-lt"/>
              </a:rPr>
              <a:t>: </a:t>
            </a:r>
            <a:r>
              <a:rPr lang="de-DE" sz="2400" dirty="0" smtClean="0">
                <a:latin typeface="+mn-lt"/>
              </a:rPr>
              <a:t>491,90 </a:t>
            </a:r>
            <a:r>
              <a:rPr lang="de-DE" sz="2400" dirty="0">
                <a:latin typeface="+mn-lt"/>
              </a:rPr>
              <a:t>Euro.</a:t>
            </a:r>
          </a:p>
          <a:p>
            <a:endParaRPr lang="de-DE" sz="2400" dirty="0">
              <a:latin typeface="+mn-lt"/>
            </a:endParaRPr>
          </a:p>
          <a:p>
            <a:r>
              <a:rPr lang="de-DE" sz="1200" dirty="0">
                <a:latin typeface="+mn-lt"/>
              </a:rPr>
              <a:t>*Sondereffekt: Mütterrente und Auslaufen der Rente für Frauen</a:t>
            </a:r>
          </a:p>
        </p:txBody>
      </p:sp>
    </p:spTree>
    <p:extLst>
      <p:ext uri="{BB962C8B-B14F-4D97-AF65-F5344CB8AC3E}">
        <p14:creationId xmlns:p14="http://schemas.microsoft.com/office/powerpoint/2010/main" val="1283082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a:xfrm>
            <a:off x="633919" y="233364"/>
            <a:ext cx="7848600" cy="650875"/>
          </a:xfrm>
        </p:spPr>
        <p:txBody>
          <a:bodyPr/>
          <a:lstStyle/>
          <a:p>
            <a:pPr algn="ctr" eaLnBrk="1" hangingPunct="1"/>
            <a:r>
              <a:rPr lang="de-DE" sz="4000" dirty="0">
                <a:cs typeface="Arial" panose="020B0604020202020204" pitchFamily="34" charset="0"/>
              </a:rPr>
              <a:t>Altersarmut</a:t>
            </a:r>
          </a:p>
        </p:txBody>
      </p:sp>
      <p:sp>
        <p:nvSpPr>
          <p:cNvPr id="12291" name="Inhaltsplatzhalter 2"/>
          <p:cNvSpPr>
            <a:spLocks noGrp="1"/>
          </p:cNvSpPr>
          <p:nvPr>
            <p:ph idx="1"/>
          </p:nvPr>
        </p:nvSpPr>
        <p:spPr>
          <a:xfrm>
            <a:off x="838200" y="1801020"/>
            <a:ext cx="8001000" cy="4447381"/>
          </a:xfrm>
        </p:spPr>
        <p:txBody>
          <a:bodyPr/>
          <a:lstStyle/>
          <a:p>
            <a:pPr marL="514350" indent="-457200">
              <a:lnSpc>
                <a:spcPct val="120000"/>
              </a:lnSpc>
              <a:spcBef>
                <a:spcPts val="200"/>
              </a:spcBef>
              <a:spcAft>
                <a:spcPts val="200"/>
              </a:spcAft>
            </a:pPr>
            <a:r>
              <a:rPr lang="de-DE" sz="1800" dirty="0" smtClean="0"/>
              <a:t>Grundsicherung: Seit </a:t>
            </a:r>
            <a:r>
              <a:rPr lang="de-DE" sz="1800" dirty="0"/>
              <a:t>2003 Anstieg der Betroffenenzahl um </a:t>
            </a:r>
            <a:r>
              <a:rPr lang="de-DE" sz="1800" b="1" dirty="0"/>
              <a:t>108 Prozent </a:t>
            </a:r>
            <a:r>
              <a:rPr lang="de-DE" sz="1800" dirty="0"/>
              <a:t>von </a:t>
            </a:r>
            <a:r>
              <a:rPr lang="de-DE" sz="1800" b="1" dirty="0"/>
              <a:t>257.700</a:t>
            </a:r>
            <a:r>
              <a:rPr lang="de-DE" sz="1800" dirty="0"/>
              <a:t> auf </a:t>
            </a:r>
            <a:r>
              <a:rPr lang="de-DE" sz="1800" b="1" dirty="0"/>
              <a:t>536.121 </a:t>
            </a:r>
            <a:r>
              <a:rPr lang="de-DE" sz="1800" dirty="0"/>
              <a:t>(Dezember 2015). </a:t>
            </a:r>
          </a:p>
          <a:p>
            <a:pPr marL="514350" indent="-457200">
              <a:lnSpc>
                <a:spcPct val="120000"/>
              </a:lnSpc>
              <a:spcBef>
                <a:spcPts val="200"/>
              </a:spcBef>
              <a:spcAft>
                <a:spcPts val="200"/>
              </a:spcAft>
            </a:pPr>
            <a:r>
              <a:rPr lang="de-DE" sz="1800" b="1" dirty="0"/>
              <a:t>Quote der Nicht-Inanspruchnahme: 60-68 Prozent! </a:t>
            </a:r>
          </a:p>
          <a:p>
            <a:pPr marL="514350" indent="-457200">
              <a:lnSpc>
                <a:spcPct val="120000"/>
              </a:lnSpc>
              <a:spcBef>
                <a:spcPts val="200"/>
              </a:spcBef>
              <a:spcAft>
                <a:spcPts val="200"/>
              </a:spcAft>
            </a:pPr>
            <a:r>
              <a:rPr lang="de-DE" sz="1800" b="1" dirty="0"/>
              <a:t>Dunkelziffer nach Irene Becker: 1,6 Millionen! </a:t>
            </a:r>
          </a:p>
          <a:p>
            <a:pPr marL="514350" indent="-457200">
              <a:lnSpc>
                <a:spcPct val="120000"/>
              </a:lnSpc>
              <a:spcBef>
                <a:spcPts val="200"/>
              </a:spcBef>
              <a:spcAft>
                <a:spcPts val="200"/>
              </a:spcAft>
            </a:pPr>
            <a:r>
              <a:rPr lang="de-DE" sz="1800" dirty="0"/>
              <a:t>Zwei Drittel der Betroffenen sind Frauen</a:t>
            </a:r>
          </a:p>
          <a:p>
            <a:pPr marL="514350" indent="-457200">
              <a:lnSpc>
                <a:spcPct val="120000"/>
              </a:lnSpc>
              <a:spcBef>
                <a:spcPts val="200"/>
              </a:spcBef>
              <a:spcAft>
                <a:spcPts val="200"/>
              </a:spcAft>
            </a:pPr>
            <a:r>
              <a:rPr lang="de-DE" sz="1800" dirty="0"/>
              <a:t>Grundsicherungsniveau für ab 65-Jährige mit </a:t>
            </a:r>
            <a:r>
              <a:rPr lang="de-DE" sz="1800" b="1" dirty="0" smtClean="0"/>
              <a:t>790</a:t>
            </a:r>
            <a:r>
              <a:rPr lang="de-DE" sz="1800" dirty="0" smtClean="0"/>
              <a:t> </a:t>
            </a:r>
            <a:r>
              <a:rPr lang="de-DE" sz="1800" dirty="0"/>
              <a:t>€ (</a:t>
            </a:r>
            <a:r>
              <a:rPr lang="de-DE" sz="1800" dirty="0" smtClean="0"/>
              <a:t>31.12.2015</a:t>
            </a:r>
            <a:r>
              <a:rPr lang="de-DE" sz="1800" dirty="0"/>
              <a:t>) deutlich unterhalb der Armutsrisikogrenzen von </a:t>
            </a:r>
            <a:r>
              <a:rPr lang="de-DE" sz="1800" b="1" dirty="0"/>
              <a:t>987 €</a:t>
            </a:r>
            <a:r>
              <a:rPr lang="de-DE" sz="1800" dirty="0"/>
              <a:t> (EU-SILC 2014), </a:t>
            </a:r>
            <a:r>
              <a:rPr lang="de-DE" sz="1800" b="1" dirty="0"/>
              <a:t>1063 €</a:t>
            </a:r>
            <a:r>
              <a:rPr lang="de-DE" sz="1800" dirty="0"/>
              <a:t> (EVS 2008), </a:t>
            </a:r>
            <a:r>
              <a:rPr lang="de-DE" sz="1800" b="1" dirty="0"/>
              <a:t>917 </a:t>
            </a:r>
            <a:r>
              <a:rPr lang="de-DE" sz="1800" dirty="0"/>
              <a:t>€ (Mikrozensus 2014</a:t>
            </a:r>
            <a:r>
              <a:rPr lang="de-DE" sz="1800" dirty="0" smtClean="0"/>
              <a:t>)</a:t>
            </a:r>
          </a:p>
          <a:p>
            <a:pPr marL="514350" lvl="0" indent="-457200">
              <a:lnSpc>
                <a:spcPct val="120000"/>
              </a:lnSpc>
              <a:spcBef>
                <a:spcPts val="200"/>
              </a:spcBef>
              <a:spcAft>
                <a:spcPts val="200"/>
              </a:spcAft>
            </a:pPr>
            <a:r>
              <a:rPr lang="de-DE" sz="1800" dirty="0" smtClean="0"/>
              <a:t>17,4 </a:t>
            </a:r>
            <a:r>
              <a:rPr lang="de-DE" sz="1800" dirty="0"/>
              <a:t>Prozent aller Menschen ab 65 Jahren gelten als arm. In absoluten Zahlen: 1,2 Millionen Männer und 1,7 Millionen Frauen, also 2,9 Millionen Menschen</a:t>
            </a:r>
            <a:r>
              <a:rPr lang="de-DE" sz="1800" dirty="0" smtClean="0"/>
              <a:t>. (EU-SILC: &lt; 987 €: 2014)</a:t>
            </a:r>
            <a:endParaRPr lang="de-DE" sz="1800" dirty="0"/>
          </a:p>
          <a:p>
            <a:pPr marL="514350" indent="-457200">
              <a:lnSpc>
                <a:spcPct val="120000"/>
              </a:lnSpc>
              <a:spcBef>
                <a:spcPts val="200"/>
              </a:spcBef>
              <a:spcAft>
                <a:spcPts val="200"/>
              </a:spcAft>
            </a:pPr>
            <a:endParaRPr lang="de-DE" sz="1800" dirty="0"/>
          </a:p>
        </p:txBody>
      </p:sp>
      <p:sp>
        <p:nvSpPr>
          <p:cNvPr id="12293" name="Foliennummernplatzhalter 4"/>
          <p:cNvSpPr>
            <a:spLocks noGrp="1"/>
          </p:cNvSpPr>
          <p:nvPr>
            <p:ph type="sldNum" sz="quarter" idx="11"/>
          </p:nvPr>
        </p:nvSpPr>
        <p:spPr>
          <a:noFill/>
        </p:spPr>
        <p:txBody>
          <a:bodyPr/>
          <a:lstStyle/>
          <a:p>
            <a:fld id="{2A95BA6A-1F2E-4685-805E-E15074181091}" type="slidenum">
              <a:rPr lang="de-DE" smtClean="0">
                <a:latin typeface="+mn-lt"/>
              </a:rPr>
              <a:pPr/>
              <a:t>9</a:t>
            </a:fld>
            <a:endParaRPr lang="de-DE" dirty="0" smtClean="0">
              <a:latin typeface="+mn-lt"/>
            </a:endParaRPr>
          </a:p>
        </p:txBody>
      </p:sp>
      <p:sp>
        <p:nvSpPr>
          <p:cNvPr id="6" name="Textfeld 5"/>
          <p:cNvSpPr txBox="1"/>
          <p:nvPr/>
        </p:nvSpPr>
        <p:spPr>
          <a:xfrm>
            <a:off x="710119" y="762001"/>
            <a:ext cx="7772400" cy="954087"/>
          </a:xfrm>
          <a:prstGeom prst="rect">
            <a:avLst/>
          </a:prstGeom>
          <a:noFill/>
        </p:spPr>
        <p:txBody>
          <a:bodyPr>
            <a:spAutoFit/>
          </a:bodyPr>
          <a:lstStyle/>
          <a:p>
            <a:pPr algn="ctr">
              <a:defRPr/>
            </a:pPr>
            <a:r>
              <a:rPr lang="de-DE" sz="2800" b="1" dirty="0">
                <a:latin typeface="+mn-lt"/>
              </a:rPr>
              <a:t>Immer mehr Altersrentner*innen sind auf Grundsicherung im Alter angewiesen</a:t>
            </a:r>
          </a:p>
        </p:txBody>
      </p:sp>
      <p:sp>
        <p:nvSpPr>
          <p:cNvPr id="7" name="Textfeld 6"/>
          <p:cNvSpPr txBox="1"/>
          <p:nvPr/>
        </p:nvSpPr>
        <p:spPr>
          <a:xfrm>
            <a:off x="1115616" y="5720160"/>
            <a:ext cx="7315200" cy="461962"/>
          </a:xfrm>
          <a:prstGeom prst="rect">
            <a:avLst/>
          </a:prstGeom>
          <a:noFill/>
        </p:spPr>
        <p:txBody>
          <a:bodyPr>
            <a:spAutoFit/>
          </a:bodyPr>
          <a:lstStyle/>
          <a:p>
            <a:pPr indent="-457200">
              <a:buClr>
                <a:srgbClr val="FF0000"/>
              </a:buClr>
              <a:buFont typeface="Wingdings" pitchFamily="2" charset="2"/>
              <a:buChar char="è"/>
              <a:defRPr/>
            </a:pPr>
            <a:r>
              <a:rPr lang="de-DE" sz="2400" b="1" dirty="0">
                <a:latin typeface="+mj-lt"/>
              </a:rPr>
              <a:t>Grundsicherung schützt nicht vor Armut!</a:t>
            </a:r>
          </a:p>
        </p:txBody>
      </p:sp>
      <p:sp>
        <p:nvSpPr>
          <p:cNvPr id="8" name="Fußzeilenplatzhalter 3"/>
          <p:cNvSpPr>
            <a:spLocks noGrp="1"/>
          </p:cNvSpPr>
          <p:nvPr>
            <p:ph type="ftr" sz="quarter" idx="10"/>
          </p:nvPr>
        </p:nvSpPr>
        <p:spPr>
          <a:xfrm>
            <a:off x="684214" y="6185694"/>
            <a:ext cx="7200154" cy="474662"/>
          </a:xfrm>
          <a:noFill/>
        </p:spPr>
        <p:txBody>
          <a:bodyPr/>
          <a:lstStyle/>
          <a:p>
            <a:r>
              <a:rPr lang="de-DE" dirty="0" smtClean="0">
                <a:latin typeface="+mn-lt"/>
              </a:rPr>
              <a:t>Matthias W. Birkwald, MdB			www.matthias-w-birkwald.de</a:t>
            </a:r>
          </a:p>
        </p:txBody>
      </p:sp>
    </p:spTree>
    <p:extLst>
      <p:ext uri="{BB962C8B-B14F-4D97-AF65-F5344CB8AC3E}">
        <p14:creationId xmlns:p14="http://schemas.microsoft.com/office/powerpoint/2010/main" val="1142136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Textfolie mit Auflistu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xtfolie mit Auflistung">
      <a:majorFont>
        <a:latin typeface="CorpoS"/>
        <a:ea typeface=""/>
        <a:cs typeface=""/>
      </a:majorFont>
      <a:minorFont>
        <a:latin typeface="CorpoS"/>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folie mit Auflistu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xtfolie mit Auflistu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xtfolie mit Auflistu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xtfolie mit Auflistu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xtfolie mit Auflistu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xtfolie mit Auflistu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xtfolie mit Auflistu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xtfolie mit Auflistu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xtfolie mit Auflistu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xtfolie mit Auflistu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xtfolie mit Auflistu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xtfolie mit Auflistu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P Vorlage Fraktion.pptx" id="{87EEB9A2-2F40-42DC-838B-FF3E9F5EE351}" vid="{BCD8B920-CF8C-48A9-8048-A0A35ACB49C8}"/>
    </a:ext>
  </a:ext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PPP Vorlage Fraktion</Template>
  <TotalTime>0</TotalTime>
  <Words>1630</Words>
  <Application>Microsoft Office PowerPoint</Application>
  <PresentationFormat>Bildschirmpräsentation (4:3)</PresentationFormat>
  <Paragraphs>412</Paragraphs>
  <Slides>17</Slides>
  <Notes>14</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17</vt:i4>
      </vt:variant>
    </vt:vector>
  </HeadingPairs>
  <TitlesOfParts>
    <vt:vector size="21" baseType="lpstr">
      <vt:lpstr>Arial</vt:lpstr>
      <vt:lpstr>CorpoS</vt:lpstr>
      <vt:lpstr>Wingdings</vt:lpstr>
      <vt:lpstr>blank</vt:lpstr>
      <vt:lpstr>     Für eine Rente mit Niveau! Lebensstandardsichernd  und armutsfest!  Matthias W. Birkwald (MdB) Rentenpolitischer Sprecher der Fraktion DIE LINKE. 31. August 2016, Kiel Gewerkschaftliche Seniorenarbeitskreise Generationenvertrag erneuern! Altersarmut verhindern!</vt:lpstr>
      <vt:lpstr>Sechs wichtige Fragen</vt:lpstr>
      <vt:lpstr>Fragen 1 und 2</vt:lpstr>
      <vt:lpstr>Zurück zu einem Rentenniveau von 53 Prozent!</vt:lpstr>
      <vt:lpstr>Kosten des LINKEN Rentenkonzepts</vt:lpstr>
      <vt:lpstr>Was bringt das LINKE Rentenkonzept?</vt:lpstr>
      <vt:lpstr>Frage 3</vt:lpstr>
      <vt:lpstr>Altersarmut</vt:lpstr>
      <vt:lpstr>Altersarmut</vt:lpstr>
      <vt:lpstr>Fragen 4 und 5</vt:lpstr>
      <vt:lpstr>PowerPoint-Präsentation</vt:lpstr>
      <vt:lpstr>PowerPoint-Präsentation</vt:lpstr>
      <vt:lpstr>Es geht auch anders: Österreich</vt:lpstr>
      <vt:lpstr>Frage 6</vt:lpstr>
      <vt:lpstr>  Vielen Dank!</vt:lpstr>
      <vt:lpstr>PowerPoint-Präsentation</vt:lpstr>
      <vt:lpstr>PowerPoint-Präsentation</vt:lpstr>
    </vt:vector>
  </TitlesOfParts>
  <Company>Deutscher Bundestag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Rentenangleichung Ost-West</dc:title>
  <dc:creator>Birkwald Matthias Mitarbeiter 02</dc:creator>
  <cp:lastModifiedBy>Birkwald Matthias Mitarbeiter 02</cp:lastModifiedBy>
  <cp:revision>86</cp:revision>
  <cp:lastPrinted>2016-06-09T13:36:43Z</cp:lastPrinted>
  <dcterms:created xsi:type="dcterms:W3CDTF">2016-01-20T15:05:58Z</dcterms:created>
  <dcterms:modified xsi:type="dcterms:W3CDTF">2016-08-26T11:14:51Z</dcterms:modified>
</cp:coreProperties>
</file>